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7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7"/>
      <p:bold r:id="rId78"/>
      <p:italic r:id="rId79"/>
      <p:boldItalic r:id="rId80"/>
    </p:embeddedFont>
    <p:embeddedFont>
      <p:font typeface="Caveat" pitchFamily="2" charset="0"/>
      <p:regular r:id="rId81"/>
      <p:bold r:id="rId82"/>
    </p:embeddedFont>
    <p:embeddedFont>
      <p:font typeface="Roboto" panose="02000000000000000000" pitchFamily="2" charset="0"/>
      <p:regular r:id="rId83"/>
      <p:bold r:id="rId84"/>
      <p:italic r:id="rId85"/>
      <p:boldItalic r:id="rId8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9E12C89-339F-44DE-8572-FF1A07508003}">
  <a:tblStyle styleId="{E9E12C89-339F-44DE-8572-FF1A075080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8.fntdata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3.fntdata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4.fntdata"/><Relationship Id="rId85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7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font" Target="fonts/font6.fntdata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1a7bc3590e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1a7bc3590e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133894373e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133894373e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15c3c21c1f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15c3c21c1f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15c3c21c1f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15c3c21c1f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15c3c21c1f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15c3c21c1f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1214456a33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1214456a33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133894373e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133894373e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133894373e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133894373e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133894373e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133894373e_1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133894373e_1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133894373e_1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„alt“? Vielleicht „traditionell“ und „hierarchisch“ oder „professionell“?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600">
                <a:solidFill>
                  <a:schemeClr val="lt1"/>
                </a:solidFill>
              </a:rPr>
              <a:t>Foto „OERamp im Gruenen” von Kai Obermüller  CC BY 4.0  (https://creativecommons.org/licenses/by/4.0/legalcode)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80808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>
              <a:solidFill>
                <a:srgbClr val="808080"/>
              </a:solidFill>
              <a:highlight>
                <a:srgbClr val="808080"/>
              </a:highlight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15c3c21c1f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15c3c21c1f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15c3c21c1f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15c3c21c1f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15c3c21c1f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15c3c21c1f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15c3c21c1f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15c3c21c1f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15c3c21c1f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15c3c21c1f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15c3c21c1f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15c3c21c1f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15c3c21c1f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15c3c21c1f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15c3c21c1f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15c3c21c1f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15c3c21c1f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15c3c21c1f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15c3c21c1f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15c3c21c1f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15c3c21c1f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15c3c21c1f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133894373e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133894373e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15c3c21c1f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15c3c21c1f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15c3c21c1f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15c3c21c1f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15c3c21c1f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15c3c21c1f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15c3c21c1f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15c3c21c1f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15c3c21c1f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115c3c21c1f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1714c25c6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1714c25c66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133894373e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133894373e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1617c448d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1617c448d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133894373e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133894373e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133894373e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133894373e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133894373e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133894373e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1214456a3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11214456a33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50505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15f9f869c3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115f9f869c3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1ed25e6cb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1ed25e6cb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15b87e6ef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115b87e6ef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15f9f869c3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115f9f869c3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15f9f869c3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115f9f869c3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mit Animationen 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15f9f869c3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115f9f869c3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ohne Animation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176a2e33b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1176a2e33b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ohne Animation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1176a2e33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1176a2e33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keine Animation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1714c25c66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11714c25c66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1214456a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1214456a3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15b87e6ef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115b87e6ef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15b87e6e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115b87e6ef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15b87e6ef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115b87e6ef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15b87e6ef6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115b87e6ef6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11714c25c66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11714c25c66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115b87e6ef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115b87e6ef6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617c448d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617c448dc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15f9f869c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115f9f869c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15f9f869c3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115f9f869c3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115f9f869c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115f9f869c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133894373e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133894373e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d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Ein vergleichbares Konzept gab es schon im 18. und 19. Jahrhundert. Damals gründeten Privatleute in vielen Städten </a:t>
            </a:r>
            <a:r>
              <a:rPr lang="de" b="1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Lesegesellschaften, Lesezirkel und Lesekabinette</a:t>
            </a:r>
            <a:r>
              <a:rPr lang="d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in denen Menschen (Männer, um präzise zu sein) gemeinsam lasen und über die Inhalte diskutierten. Mit den wirklich sogenannten „Schullehrerkonferenzgesellschaften“ gab es bereits Anfang des 19. Jahrhunderts ein Peer-to-Peer-Fortbildungsformat speziell für Lehrer. Der liberale preußische Schulverwaltungsbeamte Bernhard Christoph Ludwig Natorp konzipierte </a:t>
            </a:r>
            <a:r>
              <a:rPr lang="de" b="1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Schullehrerkonferenzgesellschaften</a:t>
            </a:r>
            <a:r>
              <a:rPr lang="d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als Ort des pädagogischen Austauschs.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17ddd01c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117ddd01c2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11714c25c66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11714c25c66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115f9f869c3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115f9f869c3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15f9f869c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115f9f869c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115f9f869c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115f9f869c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115f9f869c3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115f9f869c3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115f9f869c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115f9f869c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11714c25c66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11714c25c66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115b87e6ef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115b87e6ef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115f9f869c3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115f9f869c3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133894373e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133894373e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115f9f869c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115f9f869c3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115f9f869c3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115f9f869c3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ohne Animation</a:t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15f9f869c3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15f9f869c3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ohne Animation</a:t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11714c25c66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11714c25c66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11e67fa503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11e67fa503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133894373e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133894373e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1617c448dc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1617c448dc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97225" y="207222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A51B2A"/>
              </a:buClr>
              <a:buSzPts val="2700"/>
              <a:buFont typeface="Calibri"/>
              <a:buNone/>
              <a:defRPr sz="2700" b="1">
                <a:solidFill>
                  <a:srgbClr val="A51B2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897225" y="270137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None/>
              <a:defRPr sz="2100" i="1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9152400" cy="125310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l="30381" t="-32175" r="-7847" b="-31732"/>
          <a:stretch/>
        </p:blipFill>
        <p:spPr>
          <a:xfrm>
            <a:off x="1897700" y="4035825"/>
            <a:ext cx="2208801" cy="52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subTitle" idx="2"/>
          </p:nvPr>
        </p:nvSpPr>
        <p:spPr>
          <a:xfrm>
            <a:off x="897225" y="394200"/>
            <a:ext cx="57753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i="1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8375" y="4026438"/>
            <a:ext cx="969324" cy="545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itat">
  <p:cSld name="CUSTOM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1"/>
          <p:cNvPicPr preferRelativeResize="0"/>
          <p:nvPr/>
        </p:nvPicPr>
        <p:blipFill rotWithShape="1">
          <a:blip r:embed="rId2">
            <a:alphaModFix/>
          </a:blip>
          <a:srcRect b="1293"/>
          <a:stretch/>
        </p:blipFill>
        <p:spPr>
          <a:xfrm>
            <a:off x="-49775" y="2754825"/>
            <a:ext cx="5227101" cy="242187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311700" y="919675"/>
            <a:ext cx="671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ubTitle" idx="1"/>
          </p:nvPr>
        </p:nvSpPr>
        <p:spPr>
          <a:xfrm>
            <a:off x="311700" y="506125"/>
            <a:ext cx="7351800" cy="3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800"/>
              <a:buNone/>
              <a:defRPr sz="2800" b="1">
                <a:solidFill>
                  <a:srgbClr val="80808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800"/>
              <a:buNone/>
              <a:defRPr sz="2800" b="1">
                <a:solidFill>
                  <a:srgbClr val="80808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800"/>
              <a:buNone/>
              <a:defRPr sz="2800" b="1">
                <a:solidFill>
                  <a:srgbClr val="80808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800"/>
              <a:buNone/>
              <a:defRPr sz="2800" b="1">
                <a:solidFill>
                  <a:srgbClr val="80808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800"/>
              <a:buNone/>
              <a:defRPr sz="2800" b="1">
                <a:solidFill>
                  <a:srgbClr val="80808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800"/>
              <a:buNone/>
              <a:defRPr sz="2800" b="1">
                <a:solidFill>
                  <a:srgbClr val="80808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800"/>
              <a:buNone/>
              <a:defRPr sz="2800" b="1">
                <a:solidFill>
                  <a:srgbClr val="80808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800"/>
              <a:buNone/>
              <a:defRPr sz="2800" b="1">
                <a:solidFill>
                  <a:srgbClr val="80808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800"/>
              <a:buNone/>
              <a:defRPr sz="2800" b="1">
                <a:solidFill>
                  <a:srgbClr val="808080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ubTitle" idx="2"/>
          </p:nvPr>
        </p:nvSpPr>
        <p:spPr>
          <a:xfrm>
            <a:off x="329500" y="3931550"/>
            <a:ext cx="4568100" cy="8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 b="1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Bild ">
  <p:cSld name="CUSTOM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4" name="Google Shape;54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1700" y="1067525"/>
            <a:ext cx="3361846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2"/>
          <p:cNvSpPr>
            <a:spLocks noGrp="1"/>
          </p:cNvSpPr>
          <p:nvPr>
            <p:ph type="pic" idx="2"/>
          </p:nvPr>
        </p:nvSpPr>
        <p:spPr>
          <a:xfrm>
            <a:off x="573775" y="1318800"/>
            <a:ext cx="2837700" cy="2505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Bilder ">
  <p:cSld name="CUSTOM_2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7000" y="777125"/>
            <a:ext cx="3361846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>
            <a:spLocks noGrp="1"/>
          </p:cNvSpPr>
          <p:nvPr>
            <p:ph type="pic" idx="2"/>
          </p:nvPr>
        </p:nvSpPr>
        <p:spPr>
          <a:xfrm>
            <a:off x="1279075" y="1028400"/>
            <a:ext cx="2837700" cy="2505900"/>
          </a:xfrm>
          <a:prstGeom prst="rect">
            <a:avLst/>
          </a:prstGeom>
          <a:noFill/>
          <a:ln>
            <a:noFill/>
          </a:ln>
        </p:spPr>
      </p:sp>
      <p:pic>
        <p:nvPicPr>
          <p:cNvPr id="59" name="Google Shape;5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00725" y="777125"/>
            <a:ext cx="3361846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>
            <a:spLocks noGrp="1"/>
          </p:cNvSpPr>
          <p:nvPr>
            <p:ph type="pic" idx="3"/>
          </p:nvPr>
        </p:nvSpPr>
        <p:spPr>
          <a:xfrm>
            <a:off x="5062800" y="1028400"/>
            <a:ext cx="2837700" cy="2505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Bilder mit Textkasten (rot)">
  <p:cSld name="CUSTOM_2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200" y="1180650"/>
            <a:ext cx="3006800" cy="341744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691597" y="1405388"/>
            <a:ext cx="2538000" cy="2241300"/>
          </a:xfrm>
          <a:prstGeom prst="rect">
            <a:avLst/>
          </a:prstGeom>
          <a:noFill/>
          <a:ln>
            <a:noFill/>
          </a:ln>
        </p:spPr>
      </p:sp>
      <p:pic>
        <p:nvPicPr>
          <p:cNvPr id="64" name="Google Shape;6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74874" y="1180650"/>
            <a:ext cx="3006800" cy="341744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>
            <a:spLocks noGrp="1"/>
          </p:cNvSpPr>
          <p:nvPr>
            <p:ph type="pic" idx="3"/>
          </p:nvPr>
        </p:nvSpPr>
        <p:spPr>
          <a:xfrm>
            <a:off x="5809272" y="1405388"/>
            <a:ext cx="2538000" cy="2241300"/>
          </a:xfrm>
          <a:prstGeom prst="rect">
            <a:avLst/>
          </a:prstGeom>
          <a:noFill/>
          <a:ln>
            <a:noFill/>
          </a:ln>
        </p:spPr>
      </p:sp>
      <p:pic>
        <p:nvPicPr>
          <p:cNvPr id="66" name="Google Shape;6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6575" y="552450"/>
            <a:ext cx="1870850" cy="85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Bilder mit Textkasten (rot lang) ">
  <p:cSld name="CUSTOM_2_1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200" y="1180650"/>
            <a:ext cx="3006800" cy="341744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>
            <a:spLocks noGrp="1"/>
          </p:cNvSpPr>
          <p:nvPr>
            <p:ph type="pic" idx="2"/>
          </p:nvPr>
        </p:nvSpPr>
        <p:spPr>
          <a:xfrm>
            <a:off x="691597" y="1405388"/>
            <a:ext cx="2538000" cy="2241300"/>
          </a:xfrm>
          <a:prstGeom prst="rect">
            <a:avLst/>
          </a:prstGeom>
          <a:noFill/>
          <a:ln>
            <a:noFill/>
          </a:ln>
        </p:spPr>
      </p:sp>
      <p:pic>
        <p:nvPicPr>
          <p:cNvPr id="70" name="Google Shape;7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74874" y="1180650"/>
            <a:ext cx="3006800" cy="341744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>
            <a:spLocks noGrp="1"/>
          </p:cNvSpPr>
          <p:nvPr>
            <p:ph type="pic" idx="3"/>
          </p:nvPr>
        </p:nvSpPr>
        <p:spPr>
          <a:xfrm>
            <a:off x="5809272" y="1405388"/>
            <a:ext cx="2538000" cy="2241300"/>
          </a:xfrm>
          <a:prstGeom prst="rect">
            <a:avLst/>
          </a:prstGeom>
          <a:noFill/>
          <a:ln>
            <a:noFill/>
          </a:ln>
        </p:spPr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 l="1681"/>
          <a:stretch/>
        </p:blipFill>
        <p:spPr>
          <a:xfrm>
            <a:off x="3147438" y="548150"/>
            <a:ext cx="2849125" cy="8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Bilder linksbündig">
  <p:cSld name="CUSTOM_6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3600" y="1077562"/>
            <a:ext cx="2947743" cy="3350326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>
            <a:spLocks noGrp="1"/>
          </p:cNvSpPr>
          <p:nvPr>
            <p:ph type="pic" idx="2"/>
          </p:nvPr>
        </p:nvSpPr>
        <p:spPr>
          <a:xfrm>
            <a:off x="713393" y="1297887"/>
            <a:ext cx="2488200" cy="2197200"/>
          </a:xfrm>
          <a:prstGeom prst="rect">
            <a:avLst/>
          </a:prstGeom>
          <a:noFill/>
          <a:ln>
            <a:noFill/>
          </a:ln>
        </p:spPr>
      </p:sp>
      <p:pic>
        <p:nvPicPr>
          <p:cNvPr id="76" name="Google Shape;7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01257" y="1077562"/>
            <a:ext cx="2947743" cy="33503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>
            <a:spLocks noGrp="1"/>
          </p:cNvSpPr>
          <p:nvPr>
            <p:ph type="pic" idx="3"/>
          </p:nvPr>
        </p:nvSpPr>
        <p:spPr>
          <a:xfrm>
            <a:off x="4031050" y="1297887"/>
            <a:ext cx="2488200" cy="2197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rechblase mit Text">
  <p:cSld name="CUSTOM_3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6375" y="902400"/>
            <a:ext cx="6595099" cy="149712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896150" y="1128475"/>
            <a:ext cx="5368500" cy="9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 1">
  <p:cSld name="TITLE_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ischentitel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pic>
        <p:nvPicPr>
          <p:cNvPr id="18" name="Google Shape;1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6875" y="933012"/>
            <a:ext cx="4087674" cy="327747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951650" y="1684425"/>
            <a:ext cx="3518100" cy="21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51B2A"/>
              </a:buClr>
              <a:buSzPts val="3200"/>
              <a:buFont typeface="Calibri"/>
              <a:buNone/>
              <a:defRPr sz="3200" b="1">
                <a:solidFill>
                  <a:srgbClr val="A51B2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t">
  <p:cSld name="CUSTOM_4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1"/>
          <p:cNvPicPr preferRelativeResize="0"/>
          <p:nvPr/>
        </p:nvPicPr>
        <p:blipFill rotWithShape="1">
          <a:blip r:embed="rId2">
            <a:alphaModFix/>
          </a:blip>
          <a:srcRect b="74220"/>
          <a:stretch/>
        </p:blipFill>
        <p:spPr>
          <a:xfrm>
            <a:off x="0" y="0"/>
            <a:ext cx="9144000" cy="116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8775" y="1209075"/>
            <a:ext cx="751750" cy="23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7875" y="2565400"/>
            <a:ext cx="3702349" cy="84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7875" y="3587925"/>
            <a:ext cx="3702349" cy="84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5913" y="1723175"/>
            <a:ext cx="3566537" cy="84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kasten Zweigeteilt">
  <p:cSld name="CUSTOM_5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1000" y="485775"/>
            <a:ext cx="5302451" cy="417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Textkasten Zweigeteilt ">
  <p:cSld name="CUSTOM_5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0875" y="1143000"/>
            <a:ext cx="4503424" cy="35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unterschrift zentriert">
  <p:cSld name="CAPTION_ONLY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 txBox="1">
            <a:spLocks noGrp="1"/>
          </p:cNvSpPr>
          <p:nvPr>
            <p:ph type="body" idx="1"/>
          </p:nvPr>
        </p:nvSpPr>
        <p:spPr>
          <a:xfrm>
            <a:off x="15726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Calibri"/>
              <a:buNone/>
              <a:defRPr b="1" i="1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/>
          </a:p>
        </p:txBody>
      </p:sp>
      <p:sp>
        <p:nvSpPr>
          <p:cNvPr id="103" name="Google Shape;10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51B2A"/>
              </a:buClr>
              <a:buSzPts val="2800"/>
              <a:buFont typeface="Calibri"/>
              <a:buNone/>
              <a:defRPr b="1">
                <a:solidFill>
                  <a:srgbClr val="A51B2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Calibri"/>
              <a:buChar char="●"/>
              <a:defRPr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700"/>
              <a:buFont typeface="Calibri"/>
              <a:buChar char="○"/>
              <a:defRPr sz="17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655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700"/>
              <a:buFont typeface="Calibri"/>
              <a:buChar char="■"/>
              <a:defRPr sz="17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3655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700"/>
              <a:buFont typeface="Calibri"/>
              <a:buChar char="●"/>
              <a:defRPr sz="17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655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700"/>
              <a:buFont typeface="Calibri"/>
              <a:buChar char="○"/>
              <a:defRPr sz="17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3655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700"/>
              <a:buFont typeface="Calibri"/>
              <a:buChar char="■"/>
              <a:defRPr sz="17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3655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700"/>
              <a:buFont typeface="Calibri"/>
              <a:buChar char="●"/>
              <a:defRPr sz="17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3655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700"/>
              <a:buFont typeface="Calibri"/>
              <a:buChar char="○"/>
              <a:defRPr sz="17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3655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700"/>
              <a:buFont typeface="Calibri"/>
              <a:buChar char="■"/>
              <a:defRPr sz="17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Text und Icon">
  <p:cSld name="TITLE_AND_BODY_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A51B2A"/>
              </a:buClr>
              <a:buSzPts val="2800"/>
              <a:buFont typeface="Calibri"/>
              <a:buNone/>
              <a:defRPr b="1">
                <a:solidFill>
                  <a:srgbClr val="A51B2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Calibri"/>
              <a:buChar char="●"/>
              <a:defRPr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65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700"/>
              <a:buFont typeface="Calibri"/>
              <a:buChar char="○"/>
              <a:defRPr sz="17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65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700"/>
              <a:buFont typeface="Calibri"/>
              <a:buChar char="■"/>
              <a:defRPr sz="17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365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700"/>
              <a:buFont typeface="Calibri"/>
              <a:buChar char="●"/>
              <a:defRPr sz="17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65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700"/>
              <a:buFont typeface="Calibri"/>
              <a:buChar char="○"/>
              <a:defRPr sz="17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365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700"/>
              <a:buFont typeface="Calibri"/>
              <a:buChar char="■"/>
              <a:defRPr sz="17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365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700"/>
              <a:buFont typeface="Calibri"/>
              <a:buChar char="●"/>
              <a:defRPr sz="17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365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700"/>
              <a:buFont typeface="Calibri"/>
              <a:buChar char="○"/>
              <a:defRPr sz="17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365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700"/>
              <a:buFont typeface="Calibri"/>
              <a:buChar char="■"/>
              <a:defRPr sz="17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8148625" y="145200"/>
            <a:ext cx="872400" cy="872400"/>
          </a:xfrm>
          <a:prstGeom prst="ellipse">
            <a:avLst/>
          </a:prstGeom>
          <a:solidFill>
            <a:srgbClr val="A51B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51B2A"/>
              </a:buClr>
              <a:buSzPts val="2800"/>
              <a:buFont typeface="Calibri"/>
              <a:buNone/>
              <a:defRPr b="1">
                <a:solidFill>
                  <a:srgbClr val="A51B2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Calibri"/>
              <a:buChar char="●"/>
              <a:defRPr sz="14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○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■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●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○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■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●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○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■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Calibri"/>
              <a:buChar char="●"/>
              <a:defRPr sz="14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○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■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●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○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■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●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○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■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51B2A"/>
              </a:buClr>
              <a:buSzPts val="2800"/>
              <a:buFont typeface="Calibri"/>
              <a:buNone/>
              <a:defRPr b="1">
                <a:solidFill>
                  <a:srgbClr val="A51B2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51B2A"/>
              </a:buClr>
              <a:buSzPts val="2400"/>
              <a:buFont typeface="Calibri"/>
              <a:buNone/>
              <a:defRPr sz="2400" b="1">
                <a:solidFill>
                  <a:srgbClr val="A51B2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●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○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■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●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○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■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●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○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■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51B2A"/>
              </a:buClr>
              <a:buSzPts val="4800"/>
              <a:buFont typeface="Calibri"/>
              <a:buNone/>
              <a:defRPr sz="4800" b="1">
                <a:solidFill>
                  <a:srgbClr val="A51B2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Calibri"/>
              <a:buNone/>
              <a:defRPr b="1" i="1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A51B2A"/>
              </a:buClr>
              <a:buSzPts val="2800"/>
              <a:buFont typeface="Calibri"/>
              <a:buNone/>
              <a:defRPr sz="2800" b="1">
                <a:solidFill>
                  <a:srgbClr val="A51B2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Calibri"/>
              <a:buChar char="●"/>
              <a:defRPr sz="18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Calibri"/>
              <a:buChar char="○"/>
              <a:defRPr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Calibri"/>
              <a:buChar char="■"/>
              <a:defRPr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Calibri"/>
              <a:buChar char="●"/>
              <a:defRPr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Calibri"/>
              <a:buChar char="○"/>
              <a:defRPr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Calibri"/>
              <a:buChar char="■"/>
              <a:defRPr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Calibri"/>
              <a:buChar char="●"/>
              <a:defRPr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Calibri"/>
              <a:buChar char="○"/>
              <a:defRPr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Calibri"/>
              <a:buChar char="■"/>
              <a:defRPr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deed.de" TargetMode="External"/><Relationship Id="rId3" Type="http://schemas.openxmlformats.org/officeDocument/2006/relationships/hyperlink" Target="https://commons.wikimedia.org/wiki/File:Johann_Peter_Hasenclever_Lesekabinett_1843.jpg" TargetMode="External"/><Relationship Id="rId7" Type="http://schemas.openxmlformats.org/officeDocument/2006/relationships/hyperlink" Target="https://www.flickr.com/photos/boellstiftung/16927310915/in/photostream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reativecommons.org/licenses/by-sa/2.0/deed.de" TargetMode="External"/><Relationship Id="rId5" Type="http://schemas.openxmlformats.org/officeDocument/2006/relationships/hyperlink" Target="https://creativecommons.org/licenses/by/4.0/deed.de" TargetMode="External"/><Relationship Id="rId4" Type="http://schemas.openxmlformats.org/officeDocument/2006/relationships/hyperlink" Target="https://www.flickr.com/photos/chemiebw/31174282986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deed.de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1B2A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lt1"/>
                </a:solidFill>
              </a:rPr>
              <a:t>Einstieg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9" name="Google Shape;109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4"/>
          <p:cNvSpPr txBox="1">
            <a:spLocks noGrp="1"/>
          </p:cNvSpPr>
          <p:nvPr>
            <p:ph type="subTitle" idx="1"/>
          </p:nvPr>
        </p:nvSpPr>
        <p:spPr>
          <a:xfrm>
            <a:off x="397425" y="1163350"/>
            <a:ext cx="7351800" cy="3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>
                <a:solidFill>
                  <a:srgbClr val="A51B2A"/>
                </a:solidFill>
              </a:rPr>
              <a:t>ungeduldig und aktuell</a:t>
            </a:r>
            <a:endParaRPr>
              <a:solidFill>
                <a:srgbClr val="A51B2A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173" name="Google Shape;173;p34"/>
          <p:cNvSpPr txBox="1">
            <a:spLocks noGrp="1"/>
          </p:cNvSpPr>
          <p:nvPr>
            <p:ph type="title"/>
          </p:nvPr>
        </p:nvSpPr>
        <p:spPr>
          <a:xfrm>
            <a:off x="397425" y="819250"/>
            <a:ext cx="671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>
                <a:solidFill>
                  <a:srgbClr val="808080"/>
                </a:solidFill>
              </a:rPr>
              <a:t>Anforderung 1:</a:t>
            </a:r>
            <a:endParaRPr>
              <a:solidFill>
                <a:srgbClr val="808080"/>
              </a:solidFill>
            </a:endParaRPr>
          </a:p>
        </p:txBody>
      </p:sp>
      <p:sp>
        <p:nvSpPr>
          <p:cNvPr id="174" name="Google Shape;174;p34"/>
          <p:cNvSpPr txBox="1">
            <a:spLocks noGrp="1"/>
          </p:cNvSpPr>
          <p:nvPr>
            <p:ph type="subTitle" idx="2"/>
          </p:nvPr>
        </p:nvSpPr>
        <p:spPr>
          <a:xfrm>
            <a:off x="212275" y="4046350"/>
            <a:ext cx="4568100" cy="8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2800" i="1">
                <a:solidFill>
                  <a:schemeClr val="lt1"/>
                </a:solidFill>
              </a:rPr>
              <a:t>„Die Sache eilt!“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5"/>
          <p:cNvSpPr txBox="1">
            <a:spLocks noGrp="1"/>
          </p:cNvSpPr>
          <p:nvPr>
            <p:ph type="subTitle" idx="1"/>
          </p:nvPr>
        </p:nvSpPr>
        <p:spPr>
          <a:xfrm>
            <a:off x="397425" y="1163350"/>
            <a:ext cx="7351800" cy="3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A51B2A"/>
                </a:solidFill>
              </a:rPr>
              <a:t>unsicher und dynamisch</a:t>
            </a:r>
            <a:endParaRPr>
              <a:solidFill>
                <a:srgbClr val="A51B2A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180" name="Google Shape;180;p35"/>
          <p:cNvSpPr txBox="1">
            <a:spLocks noGrp="1"/>
          </p:cNvSpPr>
          <p:nvPr>
            <p:ph type="title"/>
          </p:nvPr>
        </p:nvSpPr>
        <p:spPr>
          <a:xfrm>
            <a:off x="397425" y="819250"/>
            <a:ext cx="671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808080"/>
                </a:solidFill>
              </a:rPr>
              <a:t>Anforderung 2:</a:t>
            </a:r>
            <a:endParaRPr>
              <a:solidFill>
                <a:srgbClr val="808080"/>
              </a:solidFill>
            </a:endParaRPr>
          </a:p>
        </p:txBody>
      </p:sp>
      <p:sp>
        <p:nvSpPr>
          <p:cNvPr id="181" name="Google Shape;181;p35"/>
          <p:cNvSpPr txBox="1">
            <a:spLocks noGrp="1"/>
          </p:cNvSpPr>
          <p:nvPr>
            <p:ph type="subTitle" idx="2"/>
          </p:nvPr>
        </p:nvSpPr>
        <p:spPr>
          <a:xfrm>
            <a:off x="212275" y="4046350"/>
            <a:ext cx="4568100" cy="8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i="1">
                <a:solidFill>
                  <a:schemeClr val="lt1"/>
                </a:solidFill>
              </a:rPr>
              <a:t>„Die Sache ist unklar!“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6"/>
          <p:cNvSpPr txBox="1">
            <a:spLocks noGrp="1"/>
          </p:cNvSpPr>
          <p:nvPr>
            <p:ph type="subTitle" idx="1"/>
          </p:nvPr>
        </p:nvSpPr>
        <p:spPr>
          <a:xfrm>
            <a:off x="397425" y="1163350"/>
            <a:ext cx="7351800" cy="3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>
                <a:solidFill>
                  <a:srgbClr val="A51B2A"/>
                </a:solidFill>
              </a:rPr>
              <a:t>ungenau und multiperspektivisch</a:t>
            </a:r>
            <a:endParaRPr i="1"/>
          </a:p>
        </p:txBody>
      </p:sp>
      <p:sp>
        <p:nvSpPr>
          <p:cNvPr id="187" name="Google Shape;187;p36"/>
          <p:cNvSpPr txBox="1">
            <a:spLocks noGrp="1"/>
          </p:cNvSpPr>
          <p:nvPr>
            <p:ph type="title"/>
          </p:nvPr>
        </p:nvSpPr>
        <p:spPr>
          <a:xfrm>
            <a:off x="397425" y="819250"/>
            <a:ext cx="671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808080"/>
                </a:solidFill>
              </a:rPr>
              <a:t>Anforderung 3:</a:t>
            </a:r>
            <a:endParaRPr>
              <a:solidFill>
                <a:srgbClr val="808080"/>
              </a:solidFill>
            </a:endParaRPr>
          </a:p>
        </p:txBody>
      </p:sp>
      <p:sp>
        <p:nvSpPr>
          <p:cNvPr id="188" name="Google Shape;188;p36"/>
          <p:cNvSpPr txBox="1">
            <a:spLocks noGrp="1"/>
          </p:cNvSpPr>
          <p:nvPr>
            <p:ph type="subTitle" idx="2"/>
          </p:nvPr>
        </p:nvSpPr>
        <p:spPr>
          <a:xfrm>
            <a:off x="212275" y="4046350"/>
            <a:ext cx="4568100" cy="8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i="1">
                <a:solidFill>
                  <a:schemeClr val="lt1"/>
                </a:solidFill>
              </a:rPr>
              <a:t>„Die Sache ist kompliziert!“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7"/>
          <p:cNvSpPr txBox="1">
            <a:spLocks noGrp="1"/>
          </p:cNvSpPr>
          <p:nvPr>
            <p:ph type="subTitle" idx="1"/>
          </p:nvPr>
        </p:nvSpPr>
        <p:spPr>
          <a:xfrm>
            <a:off x="397425" y="1163350"/>
            <a:ext cx="7351800" cy="3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A51B2A"/>
                </a:solidFill>
              </a:rPr>
              <a:t>unabgeschlossen und prozessorientiert</a:t>
            </a:r>
            <a:endParaRPr>
              <a:solidFill>
                <a:srgbClr val="A51B2A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194" name="Google Shape;194;p37"/>
          <p:cNvSpPr txBox="1">
            <a:spLocks noGrp="1"/>
          </p:cNvSpPr>
          <p:nvPr>
            <p:ph type="title"/>
          </p:nvPr>
        </p:nvSpPr>
        <p:spPr>
          <a:xfrm>
            <a:off x="397425" y="819250"/>
            <a:ext cx="671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808080"/>
                </a:solidFill>
              </a:rPr>
              <a:t>Anforderung 4:</a:t>
            </a:r>
            <a:endParaRPr>
              <a:solidFill>
                <a:srgbClr val="808080"/>
              </a:solidFill>
            </a:endParaRPr>
          </a:p>
        </p:txBody>
      </p:sp>
      <p:sp>
        <p:nvSpPr>
          <p:cNvPr id="195" name="Google Shape;195;p37"/>
          <p:cNvSpPr txBox="1">
            <a:spLocks noGrp="1"/>
          </p:cNvSpPr>
          <p:nvPr>
            <p:ph type="subTitle" idx="2"/>
          </p:nvPr>
        </p:nvSpPr>
        <p:spPr>
          <a:xfrm>
            <a:off x="212275" y="4046350"/>
            <a:ext cx="4568100" cy="8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i="1">
                <a:solidFill>
                  <a:schemeClr val="lt1"/>
                </a:solidFill>
              </a:rPr>
              <a:t>„Die Sache ist offen!“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Warum braucht es P2P-Formate und Mikrofortbildungen?</a:t>
            </a:r>
            <a:endParaRPr/>
          </a:p>
        </p:txBody>
      </p:sp>
      <p:sp>
        <p:nvSpPr>
          <p:cNvPr id="201" name="Google Shape;201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900" b="1">
                <a:solidFill>
                  <a:srgbClr val="808080"/>
                </a:solidFill>
              </a:rPr>
              <a:t>In vielen Bereichen haben wir es mit … </a:t>
            </a:r>
            <a:endParaRPr sz="1900" b="1">
              <a:solidFill>
                <a:srgbClr val="80808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900"/>
              <a:t>1. rasanten Veränderungen bei Anforderungen und Praktiken zu tun, für die … </a:t>
            </a:r>
            <a:endParaRPr sz="19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900"/>
              <a:t>2. selten fertige Konzepte vorliegen, die nur „transferiert“ </a:t>
            </a:r>
            <a:br>
              <a:rPr lang="de" sz="1900"/>
            </a:br>
            <a:r>
              <a:rPr lang="de" sz="1900"/>
              <a:t>werden müssen, sondern zu denen … </a:t>
            </a:r>
            <a:endParaRPr sz="19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900"/>
              <a:t>3. noch Bedarf an Austausch, Aushandlungen und Ausformung </a:t>
            </a:r>
            <a:br>
              <a:rPr lang="de" sz="1900"/>
            </a:br>
            <a:r>
              <a:rPr lang="de" sz="1900"/>
              <a:t>besteht, wofür unterschiedliche Perspektiven hilfreich sind und die … </a:t>
            </a:r>
            <a:endParaRPr sz="19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1900"/>
              <a:t>4. eine kontinuierliche Beschäftigung und Gestaltung erfordern.</a:t>
            </a:r>
            <a:endParaRPr sz="19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9"/>
          <p:cNvSpPr txBox="1">
            <a:spLocks noGrp="1"/>
          </p:cNvSpPr>
          <p:nvPr>
            <p:ph type="title"/>
          </p:nvPr>
        </p:nvSpPr>
        <p:spPr>
          <a:xfrm>
            <a:off x="951650" y="1684425"/>
            <a:ext cx="3749700" cy="21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Was machen Peer-to-Peer-Formate als Mikrofortbildungen aus?</a:t>
            </a:r>
            <a:endParaRPr/>
          </a:p>
        </p:txBody>
      </p:sp>
      <p:sp>
        <p:nvSpPr>
          <p:cNvPr id="207" name="Google Shape;207;p39"/>
          <p:cNvSpPr txBox="1"/>
          <p:nvPr/>
        </p:nvSpPr>
        <p:spPr>
          <a:xfrm>
            <a:off x="2512525" y="912100"/>
            <a:ext cx="590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200" b="1">
                <a:solidFill>
                  <a:srgbClr val="A51B2A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Grundannahmen</a:t>
            </a:r>
            <a:endParaRPr/>
          </a:p>
        </p:txBody>
      </p:sp>
      <p:sp>
        <p:nvSpPr>
          <p:cNvPr id="213" name="Google Shape;213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900"/>
              <a:t>Es braucht nicht immer den professionellen Fortbildner von außen. </a:t>
            </a:r>
            <a:endParaRPr sz="1900"/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900"/>
              <a:t>In vielen Fällen sind die entscheidenden Ressourcen im Kollegium vorhanden. </a:t>
            </a:r>
            <a:endParaRPr sz="1900"/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1900"/>
              <a:t>Sie können mit den richtigen Formen gemeinsam ausgearbeitet</a:t>
            </a:r>
            <a:br>
              <a:rPr lang="de" sz="1900"/>
            </a:br>
            <a:r>
              <a:rPr lang="de" sz="1900"/>
              <a:t>und geteilt werden.</a:t>
            </a:r>
            <a:endParaRPr sz="19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Peer</a:t>
            </a:r>
            <a:endParaRPr/>
          </a:p>
        </p:txBody>
      </p:sp>
      <p:sp>
        <p:nvSpPr>
          <p:cNvPr id="219" name="Google Shape;219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2100" i="1" dirty="0"/>
              <a:t>gesprochen 	</a:t>
            </a:r>
            <a:r>
              <a:rPr lang="de" sz="2100" b="1" dirty="0">
                <a:solidFill>
                  <a:srgbClr val="A51B2A"/>
                </a:solidFill>
              </a:rPr>
              <a:t>⇒</a:t>
            </a:r>
            <a:r>
              <a:rPr lang="de" sz="2100" b="1" i="1" dirty="0">
                <a:solidFill>
                  <a:srgbClr val="A51B2A"/>
                </a:solidFill>
              </a:rPr>
              <a:t> </a:t>
            </a:r>
            <a:r>
              <a:rPr lang="de" sz="2100" i="1" dirty="0"/>
              <a:t> 		„</a:t>
            </a:r>
            <a:r>
              <a:rPr lang="de" sz="2100" i="1" dirty="0" err="1"/>
              <a:t>pier</a:t>
            </a:r>
            <a:r>
              <a:rPr lang="de" sz="2100" i="1" dirty="0"/>
              <a:t>“</a:t>
            </a:r>
            <a:endParaRPr sz="2100" i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100" dirty="0"/>
              <a:t>vom Lat. </a:t>
            </a:r>
            <a:r>
              <a:rPr lang="de" sz="2100" i="1" dirty="0"/>
              <a:t>par</a:t>
            </a:r>
            <a:r>
              <a:rPr lang="de" sz="2100" dirty="0"/>
              <a:t> 	</a:t>
            </a:r>
            <a:r>
              <a:rPr lang="de" sz="2100" b="1" dirty="0">
                <a:solidFill>
                  <a:srgbClr val="A51B2A"/>
                </a:solidFill>
              </a:rPr>
              <a:t>⇒</a:t>
            </a:r>
            <a:r>
              <a:rPr lang="de" sz="2100" dirty="0">
                <a:solidFill>
                  <a:srgbClr val="A51B2A"/>
                </a:solidFill>
              </a:rPr>
              <a:t> 	</a:t>
            </a:r>
            <a:r>
              <a:rPr lang="de" sz="2100" dirty="0"/>
              <a:t>	</a:t>
            </a:r>
            <a:r>
              <a:rPr lang="de" sz="2100" i="1" dirty="0"/>
              <a:t>gleich</a:t>
            </a:r>
            <a:endParaRPr sz="2100" i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100" i="1" dirty="0"/>
              <a:t>Peer-to-Peer 	</a:t>
            </a:r>
            <a:r>
              <a:rPr lang="de" sz="2100" b="1" dirty="0">
                <a:solidFill>
                  <a:srgbClr val="A51B2A"/>
                </a:solidFill>
              </a:rPr>
              <a:t>⇒</a:t>
            </a:r>
            <a:r>
              <a:rPr lang="de" sz="2100" i="1" dirty="0"/>
              <a:t> 		von Gleich-zu-Gleich, zwischen Gleichen</a:t>
            </a:r>
            <a:endParaRPr sz="2100" i="1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2100" i="1" dirty="0"/>
              <a:t>P2P 		</a:t>
            </a:r>
            <a:r>
              <a:rPr lang="de" sz="2100" b="1" dirty="0">
                <a:solidFill>
                  <a:srgbClr val="A51B2A"/>
                </a:solidFill>
              </a:rPr>
              <a:t>⇒</a:t>
            </a:r>
            <a:r>
              <a:rPr lang="de" sz="2100" b="1" dirty="0"/>
              <a:t> </a:t>
            </a:r>
            <a:r>
              <a:rPr lang="de" sz="2100" i="1" dirty="0"/>
              <a:t>		Abkürzung von „Peer-to-Peer“</a:t>
            </a:r>
            <a:endParaRPr sz="21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0750" y="1506675"/>
            <a:ext cx="4001057" cy="2720598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42"/>
          <p:cNvSpPr txBox="1"/>
          <p:nvPr/>
        </p:nvSpPr>
        <p:spPr>
          <a:xfrm>
            <a:off x="4580750" y="4227275"/>
            <a:ext cx="4001100" cy="390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FFFFFF"/>
              </a:solidFill>
            </a:endParaRPr>
          </a:p>
        </p:txBody>
      </p:sp>
      <p:pic>
        <p:nvPicPr>
          <p:cNvPr id="226" name="Google Shape;226;p42"/>
          <p:cNvPicPr preferRelativeResize="0"/>
          <p:nvPr/>
        </p:nvPicPr>
        <p:blipFill rotWithShape="1">
          <a:blip r:embed="rId4">
            <a:alphaModFix/>
          </a:blip>
          <a:srcRect l="2216" r="2226"/>
          <a:stretch/>
        </p:blipFill>
        <p:spPr>
          <a:xfrm>
            <a:off x="514300" y="1506675"/>
            <a:ext cx="3979374" cy="272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2"/>
          <p:cNvSpPr txBox="1"/>
          <p:nvPr/>
        </p:nvSpPr>
        <p:spPr>
          <a:xfrm>
            <a:off x="503450" y="4227275"/>
            <a:ext cx="4001100" cy="390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rgbClr val="FFFFFF"/>
              </a:solidFill>
            </a:endParaRPr>
          </a:p>
        </p:txBody>
      </p:sp>
      <p:graphicFrame>
        <p:nvGraphicFramePr>
          <p:cNvPr id="228" name="Google Shape;228;p42"/>
          <p:cNvGraphicFramePr/>
          <p:nvPr/>
        </p:nvGraphicFramePr>
        <p:xfrm>
          <a:off x="552800" y="458300"/>
          <a:ext cx="8135200" cy="961525"/>
        </p:xfrm>
        <a:graphic>
          <a:graphicData uri="http://schemas.openxmlformats.org/drawingml/2006/table">
            <a:tbl>
              <a:tblPr>
                <a:noFill/>
                <a:tableStyleId>{E9E12C89-339F-44DE-8572-FF1A07508003}</a:tableStyleId>
              </a:tblPr>
              <a:tblGrid>
                <a:gridCol w="335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8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6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615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2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alte Welt der Fortbildung</a:t>
                      </a:r>
                      <a:endParaRPr sz="2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2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vs.</a:t>
                      </a:r>
                      <a:endParaRPr sz="2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2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neue Welt der Fortbildung</a:t>
                      </a:r>
                      <a:endParaRPr sz="2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3"/>
          <p:cNvSpPr/>
          <p:nvPr/>
        </p:nvSpPr>
        <p:spPr>
          <a:xfrm>
            <a:off x="913950" y="445700"/>
            <a:ext cx="7316100" cy="438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34" name="Google Shape;234;p43"/>
          <p:cNvGraphicFramePr/>
          <p:nvPr/>
        </p:nvGraphicFramePr>
        <p:xfrm>
          <a:off x="446200" y="180650"/>
          <a:ext cx="8135200" cy="796450"/>
        </p:xfrm>
        <a:graphic>
          <a:graphicData uri="http://schemas.openxmlformats.org/drawingml/2006/table">
            <a:tbl>
              <a:tblPr>
                <a:noFill/>
                <a:tableStyleId>{E9E12C89-339F-44DE-8572-FF1A07508003}</a:tableStyleId>
              </a:tblPr>
              <a:tblGrid>
                <a:gridCol w="335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8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6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64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2200" b="1">
                          <a:solidFill>
                            <a:srgbClr val="505050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alte Welt der Fortbildung</a:t>
                      </a:r>
                      <a:endParaRPr sz="2200" b="1">
                        <a:solidFill>
                          <a:srgbClr val="505050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2200" b="1">
                          <a:solidFill>
                            <a:srgbClr val="505050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vs.</a:t>
                      </a:r>
                      <a:endParaRPr sz="2200" b="1">
                        <a:solidFill>
                          <a:srgbClr val="505050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2200" b="1">
                          <a:solidFill>
                            <a:srgbClr val="505050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neue Welt der Fortbildung</a:t>
                      </a:r>
                      <a:endParaRPr sz="2200" b="1">
                        <a:solidFill>
                          <a:srgbClr val="505050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6"/>
          <p:cNvSpPr txBox="1">
            <a:spLocks noGrp="1"/>
          </p:cNvSpPr>
          <p:nvPr>
            <p:ph type="ctrTitle"/>
          </p:nvPr>
        </p:nvSpPr>
        <p:spPr>
          <a:xfrm>
            <a:off x="897225" y="207222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Peer-to-Peer Formate für Mikrofortbildungen</a:t>
            </a:r>
            <a:endParaRPr/>
          </a:p>
        </p:txBody>
      </p:sp>
      <p:sp>
        <p:nvSpPr>
          <p:cNvPr id="115" name="Google Shape;115;p26"/>
          <p:cNvSpPr txBox="1">
            <a:spLocks noGrp="1"/>
          </p:cNvSpPr>
          <p:nvPr>
            <p:ph type="subTitle" idx="1"/>
          </p:nvPr>
        </p:nvSpPr>
        <p:spPr>
          <a:xfrm>
            <a:off x="897225" y="270137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Einführung von Jöran Muuß-Merholz</a:t>
            </a:r>
            <a:endParaRPr/>
          </a:p>
        </p:txBody>
      </p:sp>
      <p:sp>
        <p:nvSpPr>
          <p:cNvPr id="116" name="Google Shape;116;p26"/>
          <p:cNvSpPr txBox="1">
            <a:spLocks noGrp="1"/>
          </p:cNvSpPr>
          <p:nvPr>
            <p:ph type="subTitle" idx="2"/>
          </p:nvPr>
        </p:nvSpPr>
        <p:spPr>
          <a:xfrm>
            <a:off x="897225" y="289425"/>
            <a:ext cx="7627800" cy="7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de" i="0"/>
              <a:t>Diese Präsentation ist Teil des Lernangebots </a:t>
            </a:r>
            <a:br>
              <a:rPr lang="de" i="0"/>
            </a:br>
            <a:r>
              <a:rPr lang="de" i="0">
                <a:solidFill>
                  <a:schemeClr val="lt1"/>
                </a:solidFill>
              </a:rPr>
              <a:t>„</a:t>
            </a:r>
            <a:r>
              <a:rPr lang="de" i="0"/>
              <a:t>Peer-to-Peer Formate für Mikrofortbildungen”</a:t>
            </a:r>
            <a:endParaRPr i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3013" r="13005"/>
          <a:stretch/>
        </p:blipFill>
        <p:spPr>
          <a:xfrm>
            <a:off x="691597" y="1405388"/>
            <a:ext cx="2538000" cy="2241300"/>
          </a:xfrm>
          <a:prstGeom prst="rect">
            <a:avLst/>
          </a:prstGeom>
        </p:spPr>
      </p:pic>
      <p:pic>
        <p:nvPicPr>
          <p:cNvPr id="240" name="Google Shape;240;p44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7532" r="7541"/>
          <a:stretch/>
        </p:blipFill>
        <p:spPr>
          <a:xfrm>
            <a:off x="5809272" y="1405388"/>
            <a:ext cx="2537999" cy="2241300"/>
          </a:xfrm>
          <a:prstGeom prst="rect">
            <a:avLst/>
          </a:prstGeom>
        </p:spPr>
      </p:pic>
      <p:sp>
        <p:nvSpPr>
          <p:cNvPr id="241" name="Google Shape;241;p44"/>
          <p:cNvSpPr txBox="1"/>
          <p:nvPr/>
        </p:nvSpPr>
        <p:spPr>
          <a:xfrm>
            <a:off x="3891000" y="628650"/>
            <a:ext cx="136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Rollen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44"/>
          <p:cNvSpPr txBox="1"/>
          <p:nvPr/>
        </p:nvSpPr>
        <p:spPr>
          <a:xfrm>
            <a:off x="576100" y="3790950"/>
            <a:ext cx="27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alte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43" name="Google Shape;243;p44"/>
          <p:cNvSpPr txBox="1"/>
          <p:nvPr/>
        </p:nvSpPr>
        <p:spPr>
          <a:xfrm>
            <a:off x="5578275" y="37909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neue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4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3013" r="13005"/>
          <a:stretch/>
        </p:blipFill>
        <p:spPr>
          <a:xfrm>
            <a:off x="691597" y="1405388"/>
            <a:ext cx="2538000" cy="2241300"/>
          </a:xfrm>
          <a:prstGeom prst="rect">
            <a:avLst/>
          </a:prstGeom>
        </p:spPr>
      </p:pic>
      <p:pic>
        <p:nvPicPr>
          <p:cNvPr id="249" name="Google Shape;249;p4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7532" r="7541"/>
          <a:stretch/>
        </p:blipFill>
        <p:spPr>
          <a:xfrm>
            <a:off x="5809272" y="1405388"/>
            <a:ext cx="2537999" cy="2241300"/>
          </a:xfrm>
          <a:prstGeom prst="rect">
            <a:avLst/>
          </a:prstGeom>
        </p:spPr>
      </p:pic>
      <p:sp>
        <p:nvSpPr>
          <p:cNvPr id="250" name="Google Shape;250;p45"/>
          <p:cNvSpPr txBox="1"/>
          <p:nvPr/>
        </p:nvSpPr>
        <p:spPr>
          <a:xfrm>
            <a:off x="3728400" y="638175"/>
            <a:ext cx="1687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Planung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45"/>
          <p:cNvSpPr txBox="1"/>
          <p:nvPr/>
        </p:nvSpPr>
        <p:spPr>
          <a:xfrm>
            <a:off x="576100" y="3790950"/>
            <a:ext cx="27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alte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52" name="Google Shape;252;p45"/>
          <p:cNvSpPr txBox="1"/>
          <p:nvPr/>
        </p:nvSpPr>
        <p:spPr>
          <a:xfrm>
            <a:off x="5578275" y="37909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neue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4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3013" r="13005"/>
          <a:stretch/>
        </p:blipFill>
        <p:spPr>
          <a:xfrm>
            <a:off x="691597" y="1405388"/>
            <a:ext cx="2538000" cy="2241300"/>
          </a:xfrm>
          <a:prstGeom prst="rect">
            <a:avLst/>
          </a:prstGeom>
        </p:spPr>
      </p:pic>
      <p:pic>
        <p:nvPicPr>
          <p:cNvPr id="258" name="Google Shape;258;p4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7532" r="7541"/>
          <a:stretch/>
        </p:blipFill>
        <p:spPr>
          <a:xfrm>
            <a:off x="5809272" y="1405388"/>
            <a:ext cx="2537999" cy="2241300"/>
          </a:xfrm>
          <a:prstGeom prst="rect">
            <a:avLst/>
          </a:prstGeom>
        </p:spPr>
      </p:pic>
      <p:sp>
        <p:nvSpPr>
          <p:cNvPr id="259" name="Google Shape;259;p46"/>
          <p:cNvSpPr txBox="1"/>
          <p:nvPr/>
        </p:nvSpPr>
        <p:spPr>
          <a:xfrm>
            <a:off x="3891000" y="628650"/>
            <a:ext cx="136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Formen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46"/>
          <p:cNvSpPr txBox="1"/>
          <p:nvPr/>
        </p:nvSpPr>
        <p:spPr>
          <a:xfrm>
            <a:off x="576100" y="3790950"/>
            <a:ext cx="27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alte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61" name="Google Shape;261;p46"/>
          <p:cNvSpPr txBox="1"/>
          <p:nvPr/>
        </p:nvSpPr>
        <p:spPr>
          <a:xfrm>
            <a:off x="5578275" y="37909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neue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4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3013" r="13005"/>
          <a:stretch/>
        </p:blipFill>
        <p:spPr>
          <a:xfrm>
            <a:off x="691597" y="1405388"/>
            <a:ext cx="2538000" cy="2241300"/>
          </a:xfrm>
          <a:prstGeom prst="rect">
            <a:avLst/>
          </a:prstGeom>
        </p:spPr>
      </p:pic>
      <p:pic>
        <p:nvPicPr>
          <p:cNvPr id="267" name="Google Shape;267;p4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7532" r="7541"/>
          <a:stretch/>
        </p:blipFill>
        <p:spPr>
          <a:xfrm>
            <a:off x="5809272" y="1405388"/>
            <a:ext cx="2537999" cy="2241300"/>
          </a:xfrm>
          <a:prstGeom prst="rect">
            <a:avLst/>
          </a:prstGeom>
        </p:spPr>
      </p:pic>
      <p:sp>
        <p:nvSpPr>
          <p:cNvPr id="268" name="Google Shape;268;p47"/>
          <p:cNvSpPr txBox="1"/>
          <p:nvPr/>
        </p:nvSpPr>
        <p:spPr>
          <a:xfrm>
            <a:off x="3421950" y="657200"/>
            <a:ext cx="2300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Erwartungen</a:t>
            </a:r>
            <a:endParaRPr sz="2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47"/>
          <p:cNvSpPr txBox="1"/>
          <p:nvPr/>
        </p:nvSpPr>
        <p:spPr>
          <a:xfrm>
            <a:off x="576100" y="3790950"/>
            <a:ext cx="27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alte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70" name="Google Shape;270;p47"/>
          <p:cNvSpPr txBox="1"/>
          <p:nvPr/>
        </p:nvSpPr>
        <p:spPr>
          <a:xfrm>
            <a:off x="5578275" y="37909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neue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3013" r="13005"/>
          <a:stretch/>
        </p:blipFill>
        <p:spPr>
          <a:xfrm>
            <a:off x="691597" y="1405388"/>
            <a:ext cx="2538000" cy="2241300"/>
          </a:xfrm>
          <a:prstGeom prst="rect">
            <a:avLst/>
          </a:prstGeom>
        </p:spPr>
      </p:pic>
      <p:pic>
        <p:nvPicPr>
          <p:cNvPr id="276" name="Google Shape;276;p4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7532" r="7541"/>
          <a:stretch/>
        </p:blipFill>
        <p:spPr>
          <a:xfrm>
            <a:off x="5809272" y="1405388"/>
            <a:ext cx="2537999" cy="2241300"/>
          </a:xfrm>
          <a:prstGeom prst="rect">
            <a:avLst/>
          </a:prstGeom>
        </p:spPr>
      </p:pic>
      <p:sp>
        <p:nvSpPr>
          <p:cNvPr id="277" name="Google Shape;277;p48"/>
          <p:cNvSpPr txBox="1"/>
          <p:nvPr/>
        </p:nvSpPr>
        <p:spPr>
          <a:xfrm>
            <a:off x="3579000" y="628650"/>
            <a:ext cx="1986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Expertise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48"/>
          <p:cNvSpPr txBox="1"/>
          <p:nvPr/>
        </p:nvSpPr>
        <p:spPr>
          <a:xfrm>
            <a:off x="576100" y="3790950"/>
            <a:ext cx="27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alte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79" name="Google Shape;279;p48"/>
          <p:cNvSpPr txBox="1"/>
          <p:nvPr/>
        </p:nvSpPr>
        <p:spPr>
          <a:xfrm>
            <a:off x="5578275" y="37909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neue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4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3013" r="13005"/>
          <a:stretch/>
        </p:blipFill>
        <p:spPr>
          <a:xfrm>
            <a:off x="691597" y="1405388"/>
            <a:ext cx="2538000" cy="2241300"/>
          </a:xfrm>
          <a:prstGeom prst="rect">
            <a:avLst/>
          </a:prstGeom>
        </p:spPr>
      </p:pic>
      <p:pic>
        <p:nvPicPr>
          <p:cNvPr id="285" name="Google Shape;285;p49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7532" r="7541"/>
          <a:stretch/>
        </p:blipFill>
        <p:spPr>
          <a:xfrm>
            <a:off x="5809272" y="1405388"/>
            <a:ext cx="2537999" cy="2241300"/>
          </a:xfrm>
          <a:prstGeom prst="rect">
            <a:avLst/>
          </a:prstGeom>
        </p:spPr>
      </p:pic>
      <p:sp>
        <p:nvSpPr>
          <p:cNvPr id="286" name="Google Shape;286;p49"/>
          <p:cNvSpPr txBox="1"/>
          <p:nvPr/>
        </p:nvSpPr>
        <p:spPr>
          <a:xfrm>
            <a:off x="3891000" y="628650"/>
            <a:ext cx="136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Leitbild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49"/>
          <p:cNvSpPr txBox="1"/>
          <p:nvPr/>
        </p:nvSpPr>
        <p:spPr>
          <a:xfrm>
            <a:off x="576100" y="3790950"/>
            <a:ext cx="27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alte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88" name="Google Shape;288;p49"/>
          <p:cNvSpPr txBox="1"/>
          <p:nvPr/>
        </p:nvSpPr>
        <p:spPr>
          <a:xfrm>
            <a:off x="5578275" y="37909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neue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5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7532" r="7541"/>
          <a:stretch/>
        </p:blipFill>
        <p:spPr>
          <a:xfrm>
            <a:off x="5809272" y="1405388"/>
            <a:ext cx="2537999" cy="2241300"/>
          </a:xfrm>
          <a:prstGeom prst="rect">
            <a:avLst/>
          </a:prstGeom>
        </p:spPr>
      </p:pic>
      <p:sp>
        <p:nvSpPr>
          <p:cNvPr id="294" name="Google Shape;294;p50"/>
          <p:cNvSpPr txBox="1"/>
          <p:nvPr/>
        </p:nvSpPr>
        <p:spPr>
          <a:xfrm>
            <a:off x="3647100" y="647700"/>
            <a:ext cx="1849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Ergebnisse</a:t>
            </a:r>
            <a:endParaRPr sz="2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50"/>
          <p:cNvSpPr txBox="1"/>
          <p:nvPr/>
        </p:nvSpPr>
        <p:spPr>
          <a:xfrm>
            <a:off x="576100" y="3790950"/>
            <a:ext cx="27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alte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96" name="Google Shape;296;p50"/>
          <p:cNvSpPr txBox="1"/>
          <p:nvPr/>
        </p:nvSpPr>
        <p:spPr>
          <a:xfrm>
            <a:off x="5578275" y="37909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neue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97" name="Google Shape;297;p5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3013" r="13005"/>
          <a:stretch/>
        </p:blipFill>
        <p:spPr>
          <a:xfrm>
            <a:off x="691597" y="1405388"/>
            <a:ext cx="2538000" cy="22413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5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7532" r="7541"/>
          <a:stretch/>
        </p:blipFill>
        <p:spPr>
          <a:xfrm>
            <a:off x="5809272" y="1405388"/>
            <a:ext cx="2537999" cy="2241300"/>
          </a:xfrm>
          <a:prstGeom prst="rect">
            <a:avLst/>
          </a:prstGeom>
        </p:spPr>
      </p:pic>
      <p:sp>
        <p:nvSpPr>
          <p:cNvPr id="303" name="Google Shape;303;p51"/>
          <p:cNvSpPr txBox="1"/>
          <p:nvPr/>
        </p:nvSpPr>
        <p:spPr>
          <a:xfrm>
            <a:off x="3891000" y="628650"/>
            <a:ext cx="136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Ziele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51"/>
          <p:cNvSpPr txBox="1"/>
          <p:nvPr/>
        </p:nvSpPr>
        <p:spPr>
          <a:xfrm>
            <a:off x="576100" y="3790950"/>
            <a:ext cx="27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alte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05" name="Google Shape;305;p51"/>
          <p:cNvSpPr txBox="1"/>
          <p:nvPr/>
        </p:nvSpPr>
        <p:spPr>
          <a:xfrm>
            <a:off x="5578275" y="37909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neue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06" name="Google Shape;306;p5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3013" r="13005"/>
          <a:stretch/>
        </p:blipFill>
        <p:spPr>
          <a:xfrm>
            <a:off x="691597" y="1405388"/>
            <a:ext cx="2538000" cy="22413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52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7532" r="7541"/>
          <a:stretch/>
        </p:blipFill>
        <p:spPr>
          <a:xfrm>
            <a:off x="5809272" y="1405388"/>
            <a:ext cx="2537999" cy="2241300"/>
          </a:xfrm>
          <a:prstGeom prst="rect">
            <a:avLst/>
          </a:prstGeom>
        </p:spPr>
      </p:pic>
      <p:sp>
        <p:nvSpPr>
          <p:cNvPr id="312" name="Google Shape;312;p52"/>
          <p:cNvSpPr txBox="1"/>
          <p:nvPr/>
        </p:nvSpPr>
        <p:spPr>
          <a:xfrm>
            <a:off x="3891000" y="628650"/>
            <a:ext cx="136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Inhalte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52"/>
          <p:cNvSpPr txBox="1"/>
          <p:nvPr/>
        </p:nvSpPr>
        <p:spPr>
          <a:xfrm>
            <a:off x="576100" y="3790950"/>
            <a:ext cx="27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alte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14" name="Google Shape;314;p52"/>
          <p:cNvSpPr txBox="1"/>
          <p:nvPr/>
        </p:nvSpPr>
        <p:spPr>
          <a:xfrm>
            <a:off x="5578275" y="37909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neue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15" name="Google Shape;315;p5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3013" r="13005"/>
          <a:stretch/>
        </p:blipFill>
        <p:spPr>
          <a:xfrm>
            <a:off x="691597" y="1405388"/>
            <a:ext cx="2538000" cy="22413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5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7532" r="7541"/>
          <a:stretch/>
        </p:blipFill>
        <p:spPr>
          <a:xfrm>
            <a:off x="5809272" y="1405388"/>
            <a:ext cx="2537999" cy="2241300"/>
          </a:xfrm>
          <a:prstGeom prst="rect">
            <a:avLst/>
          </a:prstGeom>
        </p:spPr>
      </p:pic>
      <p:sp>
        <p:nvSpPr>
          <p:cNvPr id="321" name="Google Shape;321;p53"/>
          <p:cNvSpPr txBox="1"/>
          <p:nvPr/>
        </p:nvSpPr>
        <p:spPr>
          <a:xfrm>
            <a:off x="3728400" y="638175"/>
            <a:ext cx="1687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Interesse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53"/>
          <p:cNvSpPr txBox="1"/>
          <p:nvPr/>
        </p:nvSpPr>
        <p:spPr>
          <a:xfrm>
            <a:off x="576100" y="3790950"/>
            <a:ext cx="27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alte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23" name="Google Shape;323;p53"/>
          <p:cNvSpPr txBox="1"/>
          <p:nvPr/>
        </p:nvSpPr>
        <p:spPr>
          <a:xfrm>
            <a:off x="5578275" y="37909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neue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24" name="Google Shape;324;p5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3013" r="13005"/>
          <a:stretch/>
        </p:blipFill>
        <p:spPr>
          <a:xfrm>
            <a:off x="691597" y="1405388"/>
            <a:ext cx="2538000" cy="22413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Agenda</a:t>
            </a:r>
            <a:endParaRPr/>
          </a:p>
        </p:txBody>
      </p:sp>
      <p:sp>
        <p:nvSpPr>
          <p:cNvPr id="122" name="Google Shape;122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649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57"/>
              <a:buAutoNum type="arabicPeriod"/>
            </a:pPr>
            <a:r>
              <a:rPr lang="de" sz="1856"/>
              <a:t>Warum überhaupt eine zusätzliche Perspektive auf die Fortbildung?</a:t>
            </a:r>
            <a:endParaRPr sz="1856"/>
          </a:p>
          <a:p>
            <a:pPr marL="457200" lvl="0" indent="-34649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57"/>
              <a:buAutoNum type="arabicPeriod"/>
            </a:pPr>
            <a:r>
              <a:rPr lang="de" sz="1856"/>
              <a:t>Was machen Peer-to-Peer-Formate als Mikrofortbildungen aus?</a:t>
            </a:r>
            <a:endParaRPr sz="1856"/>
          </a:p>
          <a:p>
            <a:pPr marL="457200" lvl="0" indent="-34649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57"/>
              <a:buAutoNum type="arabicPeriod"/>
            </a:pPr>
            <a:r>
              <a:rPr lang="de" sz="1856"/>
              <a:t>Warum / für welche Themen eignen sich Peer-to-Peer-Formate?</a:t>
            </a:r>
            <a:endParaRPr sz="515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54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7532" r="7541"/>
          <a:stretch/>
        </p:blipFill>
        <p:spPr>
          <a:xfrm>
            <a:off x="5809272" y="1405388"/>
            <a:ext cx="2537999" cy="2241300"/>
          </a:xfrm>
          <a:prstGeom prst="rect">
            <a:avLst/>
          </a:prstGeom>
        </p:spPr>
      </p:pic>
      <p:sp>
        <p:nvSpPr>
          <p:cNvPr id="330" name="Google Shape;330;p54"/>
          <p:cNvSpPr txBox="1"/>
          <p:nvPr/>
        </p:nvSpPr>
        <p:spPr>
          <a:xfrm>
            <a:off x="3521850" y="647700"/>
            <a:ext cx="2100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Sozialform</a:t>
            </a:r>
            <a:endParaRPr sz="2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54"/>
          <p:cNvSpPr txBox="1"/>
          <p:nvPr/>
        </p:nvSpPr>
        <p:spPr>
          <a:xfrm>
            <a:off x="576100" y="3790950"/>
            <a:ext cx="27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alte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32" name="Google Shape;332;p54"/>
          <p:cNvSpPr txBox="1"/>
          <p:nvPr/>
        </p:nvSpPr>
        <p:spPr>
          <a:xfrm>
            <a:off x="5578275" y="37909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neue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33" name="Google Shape;333;p5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3013" r="13005"/>
          <a:stretch/>
        </p:blipFill>
        <p:spPr>
          <a:xfrm>
            <a:off x="691597" y="1405388"/>
            <a:ext cx="2538000" cy="22413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5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7532" r="7541"/>
          <a:stretch/>
        </p:blipFill>
        <p:spPr>
          <a:xfrm>
            <a:off x="5809272" y="1405388"/>
            <a:ext cx="2537999" cy="2241300"/>
          </a:xfrm>
          <a:prstGeom prst="rect">
            <a:avLst/>
          </a:prstGeom>
        </p:spPr>
      </p:pic>
      <p:sp>
        <p:nvSpPr>
          <p:cNvPr id="339" name="Google Shape;339;p55"/>
          <p:cNvSpPr txBox="1"/>
          <p:nvPr/>
        </p:nvSpPr>
        <p:spPr>
          <a:xfrm>
            <a:off x="3891000" y="628650"/>
            <a:ext cx="136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Modus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55"/>
          <p:cNvSpPr txBox="1"/>
          <p:nvPr/>
        </p:nvSpPr>
        <p:spPr>
          <a:xfrm>
            <a:off x="576100" y="3790950"/>
            <a:ext cx="27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alte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41" name="Google Shape;341;p55"/>
          <p:cNvSpPr txBox="1"/>
          <p:nvPr/>
        </p:nvSpPr>
        <p:spPr>
          <a:xfrm>
            <a:off x="5578275" y="37909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neue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42" name="Google Shape;342;p5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3013" r="13005"/>
          <a:stretch/>
        </p:blipFill>
        <p:spPr>
          <a:xfrm>
            <a:off x="691597" y="1405388"/>
            <a:ext cx="2538000" cy="22413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5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7532" r="7541"/>
          <a:stretch/>
        </p:blipFill>
        <p:spPr>
          <a:xfrm>
            <a:off x="5809272" y="1405388"/>
            <a:ext cx="2537999" cy="2241300"/>
          </a:xfrm>
          <a:prstGeom prst="rect">
            <a:avLst/>
          </a:prstGeom>
        </p:spPr>
      </p:pic>
      <p:sp>
        <p:nvSpPr>
          <p:cNvPr id="348" name="Google Shape;348;p56"/>
          <p:cNvSpPr txBox="1"/>
          <p:nvPr/>
        </p:nvSpPr>
        <p:spPr>
          <a:xfrm>
            <a:off x="3760050" y="628650"/>
            <a:ext cx="1623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Autorität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56"/>
          <p:cNvSpPr txBox="1"/>
          <p:nvPr/>
        </p:nvSpPr>
        <p:spPr>
          <a:xfrm>
            <a:off x="576100" y="3790950"/>
            <a:ext cx="27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alte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50" name="Google Shape;350;p56"/>
          <p:cNvSpPr txBox="1"/>
          <p:nvPr/>
        </p:nvSpPr>
        <p:spPr>
          <a:xfrm>
            <a:off x="5578275" y="37909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neue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51" name="Google Shape;351;p5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3013" r="13005"/>
          <a:stretch/>
        </p:blipFill>
        <p:spPr>
          <a:xfrm>
            <a:off x="691597" y="1405388"/>
            <a:ext cx="2538000" cy="22413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5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7532" r="7541"/>
          <a:stretch/>
        </p:blipFill>
        <p:spPr>
          <a:xfrm>
            <a:off x="5809272" y="1405388"/>
            <a:ext cx="2537999" cy="2241300"/>
          </a:xfrm>
          <a:prstGeom prst="rect">
            <a:avLst/>
          </a:prstGeom>
        </p:spPr>
      </p:pic>
      <p:sp>
        <p:nvSpPr>
          <p:cNvPr id="357" name="Google Shape;357;p57"/>
          <p:cNvSpPr txBox="1"/>
          <p:nvPr/>
        </p:nvSpPr>
        <p:spPr>
          <a:xfrm>
            <a:off x="3022950" y="685800"/>
            <a:ext cx="3098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Entscheidungshoheit</a:t>
            </a:r>
            <a:endParaRPr sz="2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57"/>
          <p:cNvSpPr txBox="1"/>
          <p:nvPr/>
        </p:nvSpPr>
        <p:spPr>
          <a:xfrm>
            <a:off x="576100" y="3790950"/>
            <a:ext cx="27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alte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59" name="Google Shape;359;p57"/>
          <p:cNvSpPr txBox="1"/>
          <p:nvPr/>
        </p:nvSpPr>
        <p:spPr>
          <a:xfrm>
            <a:off x="5578275" y="37909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neue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60" name="Google Shape;360;p5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3013" r="13005"/>
          <a:stretch/>
        </p:blipFill>
        <p:spPr>
          <a:xfrm>
            <a:off x="691597" y="1405388"/>
            <a:ext cx="2538000" cy="22413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5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7532" r="7541"/>
          <a:stretch/>
        </p:blipFill>
        <p:spPr>
          <a:xfrm>
            <a:off x="5809272" y="1405388"/>
            <a:ext cx="2537999" cy="2241300"/>
          </a:xfrm>
          <a:prstGeom prst="rect">
            <a:avLst/>
          </a:prstGeom>
        </p:spPr>
      </p:pic>
      <p:sp>
        <p:nvSpPr>
          <p:cNvPr id="366" name="Google Shape;366;p58"/>
          <p:cNvSpPr txBox="1"/>
          <p:nvPr/>
        </p:nvSpPr>
        <p:spPr>
          <a:xfrm>
            <a:off x="3022950" y="685800"/>
            <a:ext cx="30981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Subjekt &amp; Objekt</a:t>
            </a:r>
            <a:endParaRPr sz="23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58"/>
          <p:cNvSpPr txBox="1"/>
          <p:nvPr/>
        </p:nvSpPr>
        <p:spPr>
          <a:xfrm>
            <a:off x="576100" y="3790950"/>
            <a:ext cx="27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alte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68" name="Google Shape;368;p58"/>
          <p:cNvSpPr txBox="1"/>
          <p:nvPr/>
        </p:nvSpPr>
        <p:spPr>
          <a:xfrm>
            <a:off x="5578275" y="37909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neue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69" name="Google Shape;369;p5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3013" r="13005"/>
          <a:stretch/>
        </p:blipFill>
        <p:spPr>
          <a:xfrm>
            <a:off x="691597" y="1405388"/>
            <a:ext cx="2538000" cy="22413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9"/>
          <p:cNvSpPr/>
          <p:nvPr/>
        </p:nvSpPr>
        <p:spPr>
          <a:xfrm>
            <a:off x="913950" y="445700"/>
            <a:ext cx="7316100" cy="438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375" name="Google Shape;375;p59"/>
          <p:cNvGraphicFramePr/>
          <p:nvPr/>
        </p:nvGraphicFramePr>
        <p:xfrm>
          <a:off x="446200" y="180650"/>
          <a:ext cx="8135200" cy="796450"/>
        </p:xfrm>
        <a:graphic>
          <a:graphicData uri="http://schemas.openxmlformats.org/drawingml/2006/table">
            <a:tbl>
              <a:tblPr>
                <a:noFill/>
                <a:tableStyleId>{E9E12C89-339F-44DE-8572-FF1A07508003}</a:tableStyleId>
              </a:tblPr>
              <a:tblGrid>
                <a:gridCol w="335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8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6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64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2200" b="1">
                          <a:solidFill>
                            <a:srgbClr val="505050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alte Welt der Fortbildung</a:t>
                      </a:r>
                      <a:endParaRPr sz="2200" b="1">
                        <a:solidFill>
                          <a:srgbClr val="505050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2200" b="1">
                          <a:solidFill>
                            <a:srgbClr val="505050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vs.</a:t>
                      </a:r>
                      <a:endParaRPr sz="2200" b="1">
                        <a:solidFill>
                          <a:srgbClr val="505050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2200" b="1">
                          <a:solidFill>
                            <a:srgbClr val="505050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neue Welt der Fortbildung</a:t>
                      </a:r>
                      <a:endParaRPr sz="2200" b="1">
                        <a:solidFill>
                          <a:srgbClr val="505050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0"/>
          <p:cNvSpPr txBox="1">
            <a:spLocks noGrp="1"/>
          </p:cNvSpPr>
          <p:nvPr>
            <p:ph type="title"/>
          </p:nvPr>
        </p:nvSpPr>
        <p:spPr>
          <a:xfrm>
            <a:off x="896150" y="1128475"/>
            <a:ext cx="5368500" cy="9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Wie verhalten sich „alt“ und „neu“ zueinander?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6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3006" r="13006"/>
          <a:stretch/>
        </p:blipFill>
        <p:spPr>
          <a:xfrm>
            <a:off x="713393" y="1297887"/>
            <a:ext cx="2488200" cy="2197200"/>
          </a:xfrm>
          <a:prstGeom prst="rect">
            <a:avLst/>
          </a:prstGeom>
        </p:spPr>
      </p:pic>
      <p:pic>
        <p:nvPicPr>
          <p:cNvPr id="386" name="Google Shape;386;p6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7533" r="7533"/>
          <a:stretch/>
        </p:blipFill>
        <p:spPr>
          <a:xfrm>
            <a:off x="4031050" y="1297887"/>
            <a:ext cx="2488202" cy="2197202"/>
          </a:xfrm>
          <a:prstGeom prst="rect">
            <a:avLst/>
          </a:prstGeom>
        </p:spPr>
      </p:pic>
      <p:sp>
        <p:nvSpPr>
          <p:cNvPr id="387" name="Google Shape;387;p61"/>
          <p:cNvSpPr txBox="1"/>
          <p:nvPr/>
        </p:nvSpPr>
        <p:spPr>
          <a:xfrm>
            <a:off x="570913" y="3619500"/>
            <a:ext cx="27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alte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88" name="Google Shape;388;p61"/>
          <p:cNvSpPr txBox="1"/>
          <p:nvPr/>
        </p:nvSpPr>
        <p:spPr>
          <a:xfrm>
            <a:off x="3775138" y="36195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neue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89" name="Google Shape;389;p61"/>
          <p:cNvSpPr txBox="1"/>
          <p:nvPr/>
        </p:nvSpPr>
        <p:spPr>
          <a:xfrm>
            <a:off x="3363200" y="3631125"/>
            <a:ext cx="485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vs.</a:t>
            </a:r>
            <a:endParaRPr/>
          </a:p>
        </p:txBody>
      </p:sp>
      <p:sp>
        <p:nvSpPr>
          <p:cNvPr id="390" name="Google Shape;390;p61"/>
          <p:cNvSpPr/>
          <p:nvPr/>
        </p:nvSpPr>
        <p:spPr>
          <a:xfrm>
            <a:off x="2445650" y="926050"/>
            <a:ext cx="2320800" cy="2295600"/>
          </a:xfrm>
          <a:prstGeom prst="ellipse">
            <a:avLst/>
          </a:prstGeom>
          <a:noFill/>
          <a:ln w="38100" cap="flat" cmpd="sng">
            <a:solidFill>
              <a:srgbClr val="A51B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61"/>
          <p:cNvSpPr txBox="1"/>
          <p:nvPr/>
        </p:nvSpPr>
        <p:spPr>
          <a:xfrm rot="-468896">
            <a:off x="2113924" y="311932"/>
            <a:ext cx="2768916" cy="492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 dirty="0">
                <a:solidFill>
                  <a:srgbClr val="A51B2A"/>
                </a:solidFill>
                <a:latin typeface="Caveat"/>
                <a:ea typeface="Caveat"/>
                <a:cs typeface="Caveat"/>
                <a:sym typeface="Caveat"/>
              </a:rPr>
              <a:t>Sie befinden sich hier!</a:t>
            </a:r>
            <a:endParaRPr b="1" dirty="0">
              <a:solidFill>
                <a:srgbClr val="A51B2A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2"/>
          <p:cNvSpPr txBox="1">
            <a:spLocks noGrp="1"/>
          </p:cNvSpPr>
          <p:nvPr>
            <p:ph type="title"/>
          </p:nvPr>
        </p:nvSpPr>
        <p:spPr>
          <a:xfrm>
            <a:off x="881825" y="1617750"/>
            <a:ext cx="3924300" cy="21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700"/>
              <a:t>Warum / für welche Themen eignen sich Peer-to-Peer-Formate als Mikrofortbildungen?</a:t>
            </a:r>
            <a:endParaRPr sz="2700"/>
          </a:p>
        </p:txBody>
      </p:sp>
      <p:sp>
        <p:nvSpPr>
          <p:cNvPr id="397" name="Google Shape;397;p62"/>
          <p:cNvSpPr txBox="1"/>
          <p:nvPr/>
        </p:nvSpPr>
        <p:spPr>
          <a:xfrm>
            <a:off x="2510600" y="940650"/>
            <a:ext cx="514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200" b="1">
                <a:solidFill>
                  <a:srgbClr val="A51B2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63"/>
          <p:cNvPicPr preferRelativeResize="0"/>
          <p:nvPr/>
        </p:nvPicPr>
        <p:blipFill rotWithShape="1">
          <a:blip r:embed="rId3">
            <a:alphaModFix/>
          </a:blip>
          <a:srcRect t="77948" r="74240"/>
          <a:stretch/>
        </p:blipFill>
        <p:spPr>
          <a:xfrm>
            <a:off x="2216550" y="1386707"/>
            <a:ext cx="2355452" cy="107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63"/>
          <p:cNvPicPr preferRelativeResize="0"/>
          <p:nvPr/>
        </p:nvPicPr>
        <p:blipFill rotWithShape="1">
          <a:blip r:embed="rId3">
            <a:alphaModFix/>
          </a:blip>
          <a:srcRect t="77948" r="74240"/>
          <a:stretch/>
        </p:blipFill>
        <p:spPr>
          <a:xfrm>
            <a:off x="4442250" y="1386707"/>
            <a:ext cx="2355452" cy="107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63"/>
          <p:cNvPicPr preferRelativeResize="0"/>
          <p:nvPr/>
        </p:nvPicPr>
        <p:blipFill rotWithShape="1">
          <a:blip r:embed="rId3">
            <a:alphaModFix/>
          </a:blip>
          <a:srcRect t="77948" r="74240"/>
          <a:stretch/>
        </p:blipFill>
        <p:spPr>
          <a:xfrm>
            <a:off x="5916875" y="2460907"/>
            <a:ext cx="2355452" cy="107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63"/>
          <p:cNvPicPr preferRelativeResize="0"/>
          <p:nvPr/>
        </p:nvPicPr>
        <p:blipFill rotWithShape="1">
          <a:blip r:embed="rId3">
            <a:alphaModFix/>
          </a:blip>
          <a:srcRect t="77948" r="74240"/>
          <a:stretch/>
        </p:blipFill>
        <p:spPr>
          <a:xfrm>
            <a:off x="6558275" y="3535119"/>
            <a:ext cx="2355452" cy="107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63"/>
          <p:cNvPicPr preferRelativeResize="0"/>
          <p:nvPr/>
        </p:nvPicPr>
        <p:blipFill rotWithShape="1">
          <a:blip r:embed="rId3">
            <a:alphaModFix/>
          </a:blip>
          <a:srcRect t="77948" r="74240"/>
          <a:stretch/>
        </p:blipFill>
        <p:spPr>
          <a:xfrm>
            <a:off x="908350" y="2460907"/>
            <a:ext cx="2355452" cy="107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63"/>
          <p:cNvPicPr preferRelativeResize="0"/>
          <p:nvPr/>
        </p:nvPicPr>
        <p:blipFill rotWithShape="1">
          <a:blip r:embed="rId3">
            <a:alphaModFix/>
          </a:blip>
          <a:srcRect t="77948" r="74240"/>
          <a:stretch/>
        </p:blipFill>
        <p:spPr>
          <a:xfrm>
            <a:off x="100150" y="3535069"/>
            <a:ext cx="2355452" cy="1074175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63"/>
          <p:cNvSpPr txBox="1">
            <a:spLocks noGrp="1"/>
          </p:cNvSpPr>
          <p:nvPr>
            <p:ph type="title"/>
          </p:nvPr>
        </p:nvSpPr>
        <p:spPr>
          <a:xfrm>
            <a:off x="2861700" y="473475"/>
            <a:ext cx="353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2420"/>
              <a:t>„Es kommt drauf an …“ </a:t>
            </a:r>
            <a:endParaRPr sz="2420"/>
          </a:p>
        </p:txBody>
      </p:sp>
      <p:sp>
        <p:nvSpPr>
          <p:cNvPr id="409" name="Google Shape;409;p63"/>
          <p:cNvSpPr txBox="1"/>
          <p:nvPr/>
        </p:nvSpPr>
        <p:spPr>
          <a:xfrm>
            <a:off x="596875" y="3701331"/>
            <a:ext cx="136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de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Thema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63"/>
          <p:cNvSpPr txBox="1"/>
          <p:nvPr/>
        </p:nvSpPr>
        <p:spPr>
          <a:xfrm>
            <a:off x="1047775" y="2622004"/>
            <a:ext cx="2076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de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Zielsetzung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63"/>
          <p:cNvSpPr txBox="1"/>
          <p:nvPr/>
        </p:nvSpPr>
        <p:spPr>
          <a:xfrm>
            <a:off x="2355975" y="1542681"/>
            <a:ext cx="2076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de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Zielgruppe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63"/>
          <p:cNvSpPr txBox="1"/>
          <p:nvPr/>
        </p:nvSpPr>
        <p:spPr>
          <a:xfrm>
            <a:off x="4581675" y="1450282"/>
            <a:ext cx="2076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de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Vorwissen</a:t>
            </a:r>
            <a:br>
              <a:rPr lang="de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zum Thema</a:t>
            </a: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63"/>
          <p:cNvSpPr txBox="1"/>
          <p:nvPr/>
        </p:nvSpPr>
        <p:spPr>
          <a:xfrm>
            <a:off x="6056300" y="2529618"/>
            <a:ext cx="2076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de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Vorwissen</a:t>
            </a:r>
            <a:br>
              <a:rPr lang="de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zur Form</a:t>
            </a: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63"/>
          <p:cNvSpPr txBox="1"/>
          <p:nvPr/>
        </p:nvSpPr>
        <p:spPr>
          <a:xfrm>
            <a:off x="6697700" y="3608956"/>
            <a:ext cx="2076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de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Umstände </a:t>
            </a:r>
            <a:br>
              <a:rPr lang="de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(Raum &amp; Zeit)</a:t>
            </a: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8"/>
          <p:cNvSpPr txBox="1">
            <a:spLocks noGrp="1"/>
          </p:cNvSpPr>
          <p:nvPr>
            <p:ph type="ctrTitle" idx="4294967295"/>
          </p:nvPr>
        </p:nvSpPr>
        <p:spPr>
          <a:xfrm>
            <a:off x="4053000" y="1137075"/>
            <a:ext cx="1038000" cy="2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1150" b="0" i="1">
                <a:solidFill>
                  <a:schemeClr val="lt1"/>
                </a:solidFill>
              </a:rPr>
              <a:t>April 2020</a:t>
            </a:r>
            <a:endParaRPr sz="1150" b="0" i="1">
              <a:solidFill>
                <a:schemeClr val="lt1"/>
              </a:solidFill>
            </a:endParaRPr>
          </a:p>
        </p:txBody>
      </p:sp>
      <p:sp>
        <p:nvSpPr>
          <p:cNvPr id="128" name="Google Shape;128;p28"/>
          <p:cNvSpPr txBox="1"/>
          <p:nvPr/>
        </p:nvSpPr>
        <p:spPr>
          <a:xfrm>
            <a:off x="5089250" y="181320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 i="1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„Ich lerne so viel – </a:t>
            </a:r>
            <a:br>
              <a:rPr lang="de" sz="1500" i="1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" sz="1500" i="1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wie noch nie in meinem Beruf.“</a:t>
            </a:r>
            <a:endParaRPr sz="15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8"/>
          <p:cNvSpPr txBox="1"/>
          <p:nvPr/>
        </p:nvSpPr>
        <p:spPr>
          <a:xfrm>
            <a:off x="1265750" y="2636625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 i="1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„Das fühlt sich an wie ein Lern-Boost.“</a:t>
            </a:r>
            <a:endParaRPr sz="1500" i="1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8"/>
          <p:cNvSpPr txBox="1"/>
          <p:nvPr/>
        </p:nvSpPr>
        <p:spPr>
          <a:xfrm>
            <a:off x="1265750" y="3661100"/>
            <a:ext cx="3305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 i="1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„Wir lernen, gemeinsam im Kollegium, gerade jeden Tag so viel dazu.“</a:t>
            </a:r>
            <a:endParaRPr sz="1500" i="1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Exkurs: Was bedeutet „Expertise“?</a:t>
            </a:r>
            <a:endParaRPr/>
          </a:p>
        </p:txBody>
      </p:sp>
      <p:pic>
        <p:nvPicPr>
          <p:cNvPr id="420" name="Google Shape;420;p6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48" b="748"/>
          <a:stretch/>
        </p:blipFill>
        <p:spPr>
          <a:xfrm>
            <a:off x="580675" y="1318800"/>
            <a:ext cx="2837699" cy="2505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Der Projekt-Canvas</a:t>
            </a:r>
            <a:endParaRPr/>
          </a:p>
        </p:txBody>
      </p:sp>
      <p:sp>
        <p:nvSpPr>
          <p:cNvPr id="426" name="Google Shape;426;p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✓"/>
            </a:pPr>
            <a:r>
              <a:rPr lang="de" sz="1900"/>
              <a:t>grob und ungenaues Arbeiten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✓"/>
            </a:pPr>
            <a:r>
              <a:rPr lang="de" sz="1900"/>
              <a:t>keine klare Reihenfolge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✓"/>
            </a:pPr>
            <a:r>
              <a:rPr lang="de" sz="1900"/>
              <a:t>übergreifende Fragen und Konkretisierung pro Methode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✓"/>
            </a:pPr>
            <a:r>
              <a:rPr lang="de" sz="1900"/>
              <a:t>„Themen-Parkplatz“</a:t>
            </a:r>
            <a:endParaRPr sz="19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6"/>
          <p:cNvSpPr txBox="1">
            <a:spLocks noGrp="1"/>
          </p:cNvSpPr>
          <p:nvPr>
            <p:ph type="title"/>
          </p:nvPr>
        </p:nvSpPr>
        <p:spPr>
          <a:xfrm>
            <a:off x="464100" y="597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Verwendete Inhalte Dritter </a:t>
            </a:r>
            <a:endParaRPr/>
          </a:p>
        </p:txBody>
      </p:sp>
      <p:sp>
        <p:nvSpPr>
          <p:cNvPr id="432" name="Google Shape;432;p66"/>
          <p:cNvSpPr txBox="1">
            <a:spLocks noGrp="1"/>
          </p:cNvSpPr>
          <p:nvPr>
            <p:ph type="body" idx="1"/>
          </p:nvPr>
        </p:nvSpPr>
        <p:spPr>
          <a:xfrm>
            <a:off x="464100" y="13048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chemeClr val="dk1"/>
                </a:solidFill>
              </a:rPr>
              <a:t>Gemälde</a:t>
            </a:r>
            <a:r>
              <a:rPr lang="de" sz="1100" i="1">
                <a:solidFill>
                  <a:schemeClr val="dk1"/>
                </a:solidFill>
              </a:rPr>
              <a:t> Das Lesekabinett.</a:t>
            </a:r>
            <a:r>
              <a:rPr lang="de" sz="1100">
                <a:solidFill>
                  <a:schemeClr val="dk1"/>
                </a:solidFill>
              </a:rPr>
              <a:t> Öl auf Leinwand, 1843 von Johann Peter Hasenclever | Abbildung gemeinfrei via</a:t>
            </a:r>
            <a:br>
              <a:rPr lang="de" sz="1100">
                <a:solidFill>
                  <a:schemeClr val="dk1"/>
                </a:solidFill>
              </a:rPr>
            </a:br>
            <a:r>
              <a:rPr lang="de" sz="1100" u="sng">
                <a:solidFill>
                  <a:schemeClr val="hlink"/>
                </a:solidFill>
                <a:hlinkClick r:id="rId3"/>
              </a:rPr>
              <a:t>https://commons.wikimedia.org/wiki/File:Johann_Peter_Hasenclever_Lesekabinett_1843.jpg</a:t>
            </a:r>
            <a:r>
              <a:rPr lang="de" sz="1100">
                <a:solidFill>
                  <a:schemeClr val="dk1"/>
                </a:solidFill>
              </a:rPr>
              <a:t> (zugeschnitten)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chemeClr val="dk1"/>
                </a:solidFill>
              </a:rPr>
              <a:t>Foto </a:t>
            </a:r>
            <a:r>
              <a:rPr lang="de" sz="1100" i="1">
                <a:solidFill>
                  <a:schemeClr val="dk1"/>
                </a:solidFill>
              </a:rPr>
              <a:t>Lehrerkongress der chemischen Industrie | 2016 Böblingen</a:t>
            </a:r>
            <a:r>
              <a:rPr lang="de" sz="1100">
                <a:solidFill>
                  <a:schemeClr val="dk1"/>
                </a:solidFill>
              </a:rPr>
              <a:t> von ChemieBW/Eppler via flickr </a:t>
            </a:r>
            <a:r>
              <a:rPr lang="de" sz="1100" u="sng">
                <a:solidFill>
                  <a:schemeClr val="hlink"/>
                </a:solidFill>
                <a:hlinkClick r:id="rId4"/>
              </a:rPr>
              <a:t>https://www.flickr.com/photos/chemiebw/31174282986</a:t>
            </a:r>
            <a:r>
              <a:rPr lang="de" sz="1100">
                <a:solidFill>
                  <a:schemeClr val="dk1"/>
                </a:solidFill>
              </a:rPr>
              <a:t> CC BY 4.0 (</a:t>
            </a:r>
            <a:r>
              <a:rPr lang="de" sz="11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https://creativecommons.org/licenses/by/4.0/deed.de</a:t>
            </a:r>
            <a:r>
              <a:rPr lang="de" sz="1100">
                <a:solidFill>
                  <a:schemeClr val="dk1"/>
                </a:solidFill>
              </a:rPr>
              <a:t>)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chemeClr val="dk1"/>
                </a:solidFill>
              </a:rPr>
              <a:t>Foto </a:t>
            </a:r>
            <a:r>
              <a:rPr lang="de" sz="1100" i="1">
                <a:solidFill>
                  <a:schemeClr val="dk1"/>
                </a:solidFill>
              </a:rPr>
              <a:t>OERcamp im Gruenen</a:t>
            </a:r>
            <a:r>
              <a:rPr lang="de" sz="1100">
                <a:solidFill>
                  <a:schemeClr val="dk1"/>
                </a:solidFill>
              </a:rPr>
              <a:t> von Kai Obermüller CC BY 4.0 (</a:t>
            </a:r>
            <a:r>
              <a:rPr lang="de" sz="1100" u="sng">
                <a:solidFill>
                  <a:schemeClr val="hlink"/>
                </a:solidFill>
                <a:hlinkClick r:id="rId5"/>
              </a:rPr>
              <a:t>https://creativecommons.org/licenses/by/4.0/deed.de</a:t>
            </a:r>
            <a:r>
              <a:rPr lang="de" sz="1100">
                <a:solidFill>
                  <a:schemeClr val="dk1"/>
                </a:solidFill>
              </a:rPr>
              <a:t>)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050">
                <a:solidFill>
                  <a:schemeClr val="dk1"/>
                </a:solidFill>
              </a:rPr>
              <a:t>Foto </a:t>
            </a:r>
            <a:r>
              <a:rPr lang="de" sz="1050" i="1">
                <a:solidFill>
                  <a:schemeClr val="dk1"/>
                </a:solidFill>
              </a:rPr>
              <a:t>OERcamp Leipzig</a:t>
            </a:r>
            <a:r>
              <a:rPr lang="de" sz="1050" i="1">
                <a:solidFill>
                  <a:srgbClr val="333333"/>
                </a:solidFill>
              </a:rPr>
              <a:t> </a:t>
            </a:r>
            <a:r>
              <a:rPr lang="de" sz="1050" i="1">
                <a:solidFill>
                  <a:schemeClr val="dk1"/>
                </a:solidFill>
              </a:rPr>
              <a:t>Tag1 Ost 13</a:t>
            </a:r>
            <a:r>
              <a:rPr lang="de" sz="1050">
                <a:solidFill>
                  <a:schemeClr val="dk1"/>
                </a:solidFill>
              </a:rPr>
              <a:t> von Gabi Fahrenkrog CC BY 4.0</a:t>
            </a:r>
            <a:r>
              <a:rPr lang="de" sz="1100">
                <a:solidFill>
                  <a:schemeClr val="dk1"/>
                </a:solidFill>
              </a:rPr>
              <a:t> (</a:t>
            </a:r>
            <a:r>
              <a:rPr lang="de" sz="11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https://creativecommons.org/licenses/by/4.0/deed.de</a:t>
            </a:r>
            <a:r>
              <a:rPr lang="de" sz="1100">
                <a:solidFill>
                  <a:schemeClr val="dk1"/>
                </a:solidFill>
              </a:rPr>
              <a:t>)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100">
                <a:solidFill>
                  <a:schemeClr val="dk1"/>
                </a:solidFill>
              </a:rPr>
              <a:t>Foto </a:t>
            </a:r>
            <a:r>
              <a:rPr lang="de" sz="1100" i="1">
                <a:solidFill>
                  <a:schemeClr val="dk1"/>
                </a:solidFill>
              </a:rPr>
              <a:t>in der Pause</a:t>
            </a:r>
            <a:r>
              <a:rPr lang="de" sz="1100">
                <a:solidFill>
                  <a:schemeClr val="dk1"/>
                </a:solidFill>
              </a:rPr>
              <a:t> von Stephan Röhl CC BY-SA 2.0 (</a:t>
            </a:r>
            <a:r>
              <a:rPr lang="de" sz="1100" u="sng">
                <a:solidFill>
                  <a:schemeClr val="hlink"/>
                </a:solidFill>
                <a:hlinkClick r:id="rId6"/>
              </a:rPr>
              <a:t>https://creativecommons.org/licenses/by-sa/2.0/deed.de</a:t>
            </a:r>
            <a:r>
              <a:rPr lang="de" sz="1100">
                <a:solidFill>
                  <a:schemeClr val="dk1"/>
                </a:solidFill>
              </a:rPr>
              <a:t>) via 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100" u="sng">
                <a:solidFill>
                  <a:schemeClr val="hlink"/>
                </a:solidFill>
                <a:hlinkClick r:id="rId7"/>
              </a:rPr>
              <a:t>https://www.flickr.com/photos/boellstiftung/16927310915/in/photostream/</a:t>
            </a:r>
            <a:endParaRPr sz="105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chemeClr val="dk1"/>
                </a:solidFill>
              </a:rPr>
              <a:t>Foto </a:t>
            </a:r>
            <a:r>
              <a:rPr lang="de" sz="1100" i="1">
                <a:solidFill>
                  <a:schemeClr val="dk1"/>
                </a:solidFill>
              </a:rPr>
              <a:t>T-Shirt der P2PU</a:t>
            </a:r>
            <a:r>
              <a:rPr lang="de" sz="1100">
                <a:solidFill>
                  <a:schemeClr val="dk1"/>
                </a:solidFill>
              </a:rPr>
              <a:t> von Jöran Muuß-Merholz | Lizenz: CC0 (</a:t>
            </a:r>
            <a:r>
              <a:rPr lang="de" sz="1100" u="sng">
                <a:solidFill>
                  <a:schemeClr val="hlink"/>
                </a:solidFill>
                <a:hlinkClick r:id="rId8"/>
              </a:rPr>
              <a:t>https://creativecommons.org/publicdomain/zero/1.0/deed.de</a:t>
            </a:r>
            <a:r>
              <a:rPr lang="de" sz="1100">
                <a:solidFill>
                  <a:schemeClr val="dk1"/>
                </a:solidFill>
              </a:rPr>
              <a:t>) 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1B2A"/>
        </a:solidFill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lt1"/>
                </a:solidFill>
              </a:rPr>
              <a:t>Methode 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8" name="Google Shape;438;p6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8"/>
          <p:cNvSpPr txBox="1">
            <a:spLocks noGrp="1"/>
          </p:cNvSpPr>
          <p:nvPr>
            <p:ph type="ctrTitle"/>
          </p:nvPr>
        </p:nvSpPr>
        <p:spPr>
          <a:xfrm>
            <a:off x="897225" y="207222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/>
              <a:t>Barcamps – die Un-Konferenz</a:t>
            </a:r>
            <a:endParaRPr/>
          </a:p>
        </p:txBody>
      </p:sp>
      <p:sp>
        <p:nvSpPr>
          <p:cNvPr id="444" name="Google Shape;444;p68"/>
          <p:cNvSpPr txBox="1">
            <a:spLocks noGrp="1"/>
          </p:cNvSpPr>
          <p:nvPr>
            <p:ph type="subTitle" idx="1"/>
          </p:nvPr>
        </p:nvSpPr>
        <p:spPr>
          <a:xfrm>
            <a:off x="897225" y="3082375"/>
            <a:ext cx="6369600" cy="5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357"/>
              <a:t>mit Jöran-Muuß-Merholz </a:t>
            </a:r>
            <a:endParaRPr sz="3357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8"/>
          <p:cNvSpPr txBox="1">
            <a:spLocks noGrp="1"/>
          </p:cNvSpPr>
          <p:nvPr>
            <p:ph type="subTitle" idx="2"/>
          </p:nvPr>
        </p:nvSpPr>
        <p:spPr>
          <a:xfrm>
            <a:off x="897225" y="334400"/>
            <a:ext cx="6137700" cy="6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i="0">
                <a:solidFill>
                  <a:schemeClr val="lt1"/>
                </a:solidFill>
              </a:rPr>
              <a:t>Diese Präsentation ist Teil des Lernangebots </a:t>
            </a:r>
            <a:br>
              <a:rPr lang="de" i="0">
                <a:solidFill>
                  <a:schemeClr val="lt1"/>
                </a:solidFill>
              </a:rPr>
            </a:br>
            <a:r>
              <a:rPr lang="de" i="0">
                <a:solidFill>
                  <a:schemeClr val="lt1"/>
                </a:solidFill>
              </a:rPr>
              <a:t>„Peer-to-Peer Formate für Mikrofortbildungen”</a:t>
            </a:r>
            <a:endParaRPr i="0"/>
          </a:p>
        </p:txBody>
      </p:sp>
      <p:sp>
        <p:nvSpPr>
          <p:cNvPr id="446" name="Google Shape;446;p68"/>
          <p:cNvSpPr txBox="1">
            <a:spLocks noGrp="1"/>
          </p:cNvSpPr>
          <p:nvPr>
            <p:ph type="subTitle" idx="1"/>
          </p:nvPr>
        </p:nvSpPr>
        <p:spPr>
          <a:xfrm>
            <a:off x="897225" y="2400650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>
                <a:solidFill>
                  <a:srgbClr val="808080"/>
                </a:solidFill>
              </a:rPr>
              <a:t>„Dazu können wir eine Session machen …“</a:t>
            </a:r>
            <a:endParaRPr b="1">
              <a:solidFill>
                <a:srgbClr val="80808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So funktioniert das Format</a:t>
            </a:r>
            <a:endParaRPr/>
          </a:p>
        </p:txBody>
      </p:sp>
      <p:sp>
        <p:nvSpPr>
          <p:cNvPr id="452" name="Google Shape;452;p69"/>
          <p:cNvSpPr txBox="1">
            <a:spLocks noGrp="1"/>
          </p:cNvSpPr>
          <p:nvPr>
            <p:ph type="body" idx="1"/>
          </p:nvPr>
        </p:nvSpPr>
        <p:spPr>
          <a:xfrm>
            <a:off x="464100" y="2907975"/>
            <a:ext cx="8520600" cy="1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122"/>
              <a:t>Entscheidend:</a:t>
            </a:r>
            <a:endParaRPr sz="2122"/>
          </a:p>
          <a:p>
            <a:pPr marL="457200" lvl="0" indent="-333052" algn="l" rtl="0">
              <a:spcBef>
                <a:spcPts val="1200"/>
              </a:spcBef>
              <a:spcAft>
                <a:spcPts val="0"/>
              </a:spcAft>
              <a:buSzPct val="100000"/>
              <a:buAutoNum type="arabicPeriod" startAt="4"/>
            </a:pPr>
            <a:r>
              <a:rPr lang="de" sz="2122"/>
              <a:t>Die Teilnehmenden entscheiden, an welchen Sessions sie teilnehmen.</a:t>
            </a:r>
            <a:endParaRPr sz="2122"/>
          </a:p>
          <a:p>
            <a:pPr marL="457200" lvl="0" indent="-333052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 startAt="4"/>
            </a:pPr>
            <a:r>
              <a:rPr lang="de" sz="2122"/>
              <a:t>Die Sessions werden aus dem Kreis der Teilnehmenden selbst angeboten.</a:t>
            </a:r>
            <a:endParaRPr sz="2122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2300" i="1"/>
              <a:t>„Dazu können wir eine Session machen …“</a:t>
            </a:r>
            <a:endParaRPr sz="2300" i="1"/>
          </a:p>
        </p:txBody>
      </p:sp>
      <p:sp>
        <p:nvSpPr>
          <p:cNvPr id="453" name="Google Shape;453;p69"/>
          <p:cNvSpPr txBox="1">
            <a:spLocks noGrp="1"/>
          </p:cNvSpPr>
          <p:nvPr>
            <p:ph type="body" idx="1"/>
          </p:nvPr>
        </p:nvSpPr>
        <p:spPr>
          <a:xfrm>
            <a:off x="464100" y="1170125"/>
            <a:ext cx="8520600" cy="1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Es gibt zu einem Oberthema: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mehrere kompakte Workshops, genannt „Sessions“,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in mehreren Zeitslots nacheinander,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und mehreren Sessions parallel zueinander.</a:t>
            </a:r>
            <a:endParaRPr/>
          </a:p>
        </p:txBody>
      </p:sp>
      <p:pic>
        <p:nvPicPr>
          <p:cNvPr id="454" name="Google Shape;454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7443" y="285943"/>
            <a:ext cx="578138" cy="578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Stellschrauben: Variationen des Formats (1)</a:t>
            </a:r>
            <a:endParaRPr/>
          </a:p>
        </p:txBody>
      </p:sp>
      <p:sp>
        <p:nvSpPr>
          <p:cNvPr id="460" name="Google Shape;460;p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Eckdaten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Thema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Dauer und Anzahl der Sessionslots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mögliche Räume für parallele Sessions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gemeinsamer Auftakt / Abschluss / Zwischenstopp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z.B. Kennenlernen, Verabschieden, Organisation etc.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z.B. Ideen finden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z.B. Austausch</a:t>
            </a:r>
            <a:endParaRPr/>
          </a:p>
        </p:txBody>
      </p:sp>
      <p:pic>
        <p:nvPicPr>
          <p:cNvPr id="461" name="Google Shape;461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6400" y="340300"/>
            <a:ext cx="485901" cy="48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Stellschrauben: Variationen des Formats (2)</a:t>
            </a:r>
            <a:endParaRPr/>
          </a:p>
        </p:txBody>
      </p:sp>
      <p:sp>
        <p:nvSpPr>
          <p:cNvPr id="467" name="Google Shape;467;p7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 startAt="3"/>
            </a:pPr>
            <a:r>
              <a:rPr lang="de"/>
              <a:t>Dokumentation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z.B. kollaborative Textdokumente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z.B. Flipcharts und Fotos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z.B. gar nicht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 startAt="3"/>
            </a:pPr>
            <a:r>
              <a:rPr lang="de"/>
              <a:t>Rekrutierung / Stimulierung von Sessionangeboten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zu Beginn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vorab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währenddessen</a:t>
            </a:r>
            <a:endParaRPr/>
          </a:p>
        </p:txBody>
      </p:sp>
      <p:pic>
        <p:nvPicPr>
          <p:cNvPr id="468" name="Google Shape;468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6400" y="340300"/>
            <a:ext cx="485901" cy="48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Stellschrauben: Variationen des Formats (3)</a:t>
            </a:r>
            <a:endParaRPr/>
          </a:p>
        </p:txBody>
      </p:sp>
      <p:sp>
        <p:nvSpPr>
          <p:cNvPr id="474" name="Google Shape;474;p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 startAt="5"/>
            </a:pPr>
            <a:r>
              <a:rPr lang="de"/>
              <a:t>Kombination mit anderen Formaten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z.B. einführende Vortrag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z.B. geplante Workshops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keine Vermischungen!</a:t>
            </a:r>
            <a:endParaRPr/>
          </a:p>
        </p:txBody>
      </p:sp>
      <p:pic>
        <p:nvPicPr>
          <p:cNvPr id="475" name="Google Shape;475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6400" y="340300"/>
            <a:ext cx="485901" cy="48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3"/>
          <p:cNvSpPr txBox="1">
            <a:spLocks noGrp="1"/>
          </p:cNvSpPr>
          <p:nvPr>
            <p:ph type="ctrTitle"/>
          </p:nvPr>
        </p:nvSpPr>
        <p:spPr>
          <a:xfrm>
            <a:off x="897225" y="207222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/>
              <a:t>Barcamps – die Un-Konferenz</a:t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481" name="Google Shape;481;p73"/>
          <p:cNvSpPr txBox="1">
            <a:spLocks noGrp="1"/>
          </p:cNvSpPr>
          <p:nvPr>
            <p:ph type="subTitle" idx="2"/>
          </p:nvPr>
        </p:nvSpPr>
        <p:spPr>
          <a:xfrm>
            <a:off x="897225" y="334400"/>
            <a:ext cx="6137700" cy="6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i="0">
                <a:solidFill>
                  <a:schemeClr val="lt1"/>
                </a:solidFill>
              </a:rPr>
              <a:t>Diese Präsentation ist Teil des Lernangebots </a:t>
            </a:r>
            <a:br>
              <a:rPr lang="de" i="0">
                <a:solidFill>
                  <a:schemeClr val="lt1"/>
                </a:solidFill>
              </a:rPr>
            </a:br>
            <a:r>
              <a:rPr lang="de" i="0">
                <a:solidFill>
                  <a:schemeClr val="lt1"/>
                </a:solidFill>
              </a:rPr>
              <a:t>„Peer-to-Peer Formate für Mikrofortbildungen”</a:t>
            </a:r>
            <a:endParaRPr i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i="0">
              <a:solidFill>
                <a:schemeClr val="lt1"/>
              </a:solidFill>
            </a:endParaRPr>
          </a:p>
        </p:txBody>
      </p:sp>
      <p:sp>
        <p:nvSpPr>
          <p:cNvPr id="482" name="Google Shape;482;p73"/>
          <p:cNvSpPr txBox="1">
            <a:spLocks noGrp="1"/>
          </p:cNvSpPr>
          <p:nvPr>
            <p:ph type="subTitle" idx="1"/>
          </p:nvPr>
        </p:nvSpPr>
        <p:spPr>
          <a:xfrm>
            <a:off x="897225" y="2400650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>
                <a:solidFill>
                  <a:srgbClr val="808080"/>
                </a:solidFill>
              </a:rPr>
              <a:t>„Dazu können wir eine Session machen …“</a:t>
            </a:r>
            <a:endParaRPr b="1">
              <a:solidFill>
                <a:srgbClr val="80808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9"/>
          <p:cNvSpPr txBox="1">
            <a:spLocks noGrp="1"/>
          </p:cNvSpPr>
          <p:nvPr>
            <p:ph type="title" idx="4294967295"/>
          </p:nvPr>
        </p:nvSpPr>
        <p:spPr>
          <a:xfrm>
            <a:off x="608750" y="703350"/>
            <a:ext cx="5020500" cy="21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Mikrofortbildungen </a:t>
            </a:r>
            <a:br>
              <a:rPr lang="de"/>
            </a:br>
            <a:r>
              <a:rPr lang="de" b="0">
                <a:solidFill>
                  <a:srgbClr val="505050"/>
                </a:solidFill>
              </a:rPr>
              <a:t>kompakte Formate, </a:t>
            </a:r>
            <a:br>
              <a:rPr lang="de" b="0">
                <a:solidFill>
                  <a:srgbClr val="505050"/>
                </a:solidFill>
              </a:rPr>
            </a:br>
            <a:r>
              <a:rPr lang="de" b="0">
                <a:solidFill>
                  <a:srgbClr val="505050"/>
                </a:solidFill>
              </a:rPr>
              <a:t>integriert in den Arbeitsalltag</a:t>
            </a:r>
            <a:endParaRPr b="0">
              <a:solidFill>
                <a:srgbClr val="50505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/>
              <a:t>Peer-to-Peer (P2P)</a:t>
            </a:r>
            <a:r>
              <a:rPr lang="de"/>
              <a:t> </a:t>
            </a:r>
            <a:br>
              <a:rPr lang="de"/>
            </a:br>
            <a:r>
              <a:rPr lang="de" b="0">
                <a:solidFill>
                  <a:srgbClr val="505050"/>
                </a:solidFill>
              </a:rPr>
              <a:t>„zwischen gleichen Personen“ i.S.v. „Personen mit ähnlichen Interessen und Erfahrungen“</a:t>
            </a:r>
            <a:endParaRPr b="0">
              <a:solidFill>
                <a:srgbClr val="50505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1B2A"/>
        </a:solid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lt1"/>
                </a:solidFill>
              </a:rPr>
              <a:t>Methode 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88" name="Google Shape;488;p7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5"/>
          <p:cNvSpPr txBox="1">
            <a:spLocks noGrp="1"/>
          </p:cNvSpPr>
          <p:nvPr>
            <p:ph type="ctrTitle"/>
          </p:nvPr>
        </p:nvSpPr>
        <p:spPr>
          <a:xfrm>
            <a:off x="897225" y="207222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Karussell-Fortbildung</a:t>
            </a:r>
            <a:endParaRPr/>
          </a:p>
        </p:txBody>
      </p:sp>
      <p:sp>
        <p:nvSpPr>
          <p:cNvPr id="494" name="Google Shape;494;p75"/>
          <p:cNvSpPr txBox="1">
            <a:spLocks noGrp="1"/>
          </p:cNvSpPr>
          <p:nvPr>
            <p:ph type="subTitle" idx="1"/>
          </p:nvPr>
        </p:nvSpPr>
        <p:spPr>
          <a:xfrm>
            <a:off x="897225" y="2400650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>
                <a:solidFill>
                  <a:srgbClr val="808080"/>
                </a:solidFill>
              </a:rPr>
              <a:t>„Jeder ist reihum dran.“</a:t>
            </a:r>
            <a:endParaRPr b="1">
              <a:solidFill>
                <a:srgbClr val="808080"/>
              </a:solidFill>
            </a:endParaRPr>
          </a:p>
        </p:txBody>
      </p:sp>
      <p:sp>
        <p:nvSpPr>
          <p:cNvPr id="495" name="Google Shape;495;p75"/>
          <p:cNvSpPr txBox="1">
            <a:spLocks noGrp="1"/>
          </p:cNvSpPr>
          <p:nvPr>
            <p:ph type="subTitle" idx="2"/>
          </p:nvPr>
        </p:nvSpPr>
        <p:spPr>
          <a:xfrm>
            <a:off x="897225" y="334400"/>
            <a:ext cx="6137700" cy="6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i="0">
                <a:solidFill>
                  <a:schemeClr val="lt1"/>
                </a:solidFill>
              </a:rPr>
              <a:t>Diese Präsentation ist Teil des Lernangebots </a:t>
            </a:r>
            <a:br>
              <a:rPr lang="de" i="0">
                <a:solidFill>
                  <a:schemeClr val="lt1"/>
                </a:solidFill>
              </a:rPr>
            </a:br>
            <a:r>
              <a:rPr lang="de" i="0">
                <a:solidFill>
                  <a:schemeClr val="lt1"/>
                </a:solidFill>
              </a:rPr>
              <a:t>„Peer-to-Peer Formate für Mikrofortbildungen”</a:t>
            </a:r>
            <a:endParaRPr i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i="0">
              <a:solidFill>
                <a:schemeClr val="lt1"/>
              </a:solidFill>
            </a:endParaRPr>
          </a:p>
        </p:txBody>
      </p:sp>
      <p:sp>
        <p:nvSpPr>
          <p:cNvPr id="496" name="Google Shape;496;p75"/>
          <p:cNvSpPr txBox="1">
            <a:spLocks noGrp="1"/>
          </p:cNvSpPr>
          <p:nvPr>
            <p:ph type="subTitle" idx="1"/>
          </p:nvPr>
        </p:nvSpPr>
        <p:spPr>
          <a:xfrm>
            <a:off x="897225" y="2963025"/>
            <a:ext cx="6369600" cy="5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357"/>
              <a:t>mit Jöran-Muuß-Merholz </a:t>
            </a:r>
            <a:endParaRPr sz="3357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7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A51B2A"/>
                </a:solidFill>
              </a:rPr>
              <a:t>So funktioniert das Format</a:t>
            </a:r>
            <a:endParaRPr>
              <a:solidFill>
                <a:srgbClr val="A51B2A"/>
              </a:solidFill>
            </a:endParaRPr>
          </a:p>
        </p:txBody>
      </p:sp>
      <p:sp>
        <p:nvSpPr>
          <p:cNvPr id="502" name="Google Shape;502;p7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regelmäßige Termine mit einer relativ stabilen Gruppe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gemeinsamer Themenrahmen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Rotationsprinzip: Jedes Treffen wird von einer Person vorbereitet.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individuelle Ausgestaltung pro Termin möglich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eine Person für die übergreifende Koordination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Dokumentation</a:t>
            </a:r>
            <a:endParaRPr/>
          </a:p>
        </p:txBody>
      </p:sp>
      <p:pic>
        <p:nvPicPr>
          <p:cNvPr id="503" name="Google Shape;503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7443" y="285943"/>
            <a:ext cx="578138" cy="578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Stellschrauben: Variationen des Formats</a:t>
            </a:r>
            <a:endParaRPr/>
          </a:p>
        </p:txBody>
      </p:sp>
      <p:sp>
        <p:nvSpPr>
          <p:cNvPr id="509" name="Google Shape;509;p7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Eckdaten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 sz="1700"/>
              <a:t>Zeit (Frequenz und Dauer)</a:t>
            </a:r>
            <a:endParaRPr sz="17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 sz="1700"/>
              <a:t>Zusammensetzung</a:t>
            </a:r>
            <a:endParaRPr sz="17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 sz="1700"/>
              <a:t>Methoden</a:t>
            </a:r>
            <a:endParaRPr sz="17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Themenwunsch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Themenvergabe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Eigenständig oder angedockt</a:t>
            </a:r>
            <a:endParaRPr/>
          </a:p>
        </p:txBody>
      </p:sp>
      <p:pic>
        <p:nvPicPr>
          <p:cNvPr id="510" name="Google Shape;510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6400" y="340300"/>
            <a:ext cx="485901" cy="48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78"/>
          <p:cNvSpPr txBox="1">
            <a:spLocks noGrp="1"/>
          </p:cNvSpPr>
          <p:nvPr>
            <p:ph type="ctrTitle"/>
          </p:nvPr>
        </p:nvSpPr>
        <p:spPr>
          <a:xfrm>
            <a:off x="897225" y="207222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Karussell-Fortbildung</a:t>
            </a:r>
            <a:endParaRPr/>
          </a:p>
        </p:txBody>
      </p:sp>
      <p:sp>
        <p:nvSpPr>
          <p:cNvPr id="516" name="Google Shape;516;p78"/>
          <p:cNvSpPr txBox="1">
            <a:spLocks noGrp="1"/>
          </p:cNvSpPr>
          <p:nvPr>
            <p:ph type="subTitle" idx="1"/>
          </p:nvPr>
        </p:nvSpPr>
        <p:spPr>
          <a:xfrm>
            <a:off x="897225" y="2400650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>
                <a:solidFill>
                  <a:srgbClr val="808080"/>
                </a:solidFill>
              </a:rPr>
              <a:t>„Jeder ist reihum dran.“</a:t>
            </a:r>
            <a:endParaRPr b="1">
              <a:solidFill>
                <a:srgbClr val="808080"/>
              </a:solidFill>
            </a:endParaRPr>
          </a:p>
        </p:txBody>
      </p:sp>
      <p:sp>
        <p:nvSpPr>
          <p:cNvPr id="517" name="Google Shape;517;p78"/>
          <p:cNvSpPr txBox="1">
            <a:spLocks noGrp="1"/>
          </p:cNvSpPr>
          <p:nvPr>
            <p:ph type="subTitle" idx="2"/>
          </p:nvPr>
        </p:nvSpPr>
        <p:spPr>
          <a:xfrm>
            <a:off x="897225" y="334400"/>
            <a:ext cx="6137700" cy="6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i="0">
                <a:solidFill>
                  <a:schemeClr val="lt1"/>
                </a:solidFill>
              </a:rPr>
              <a:t>Diese Präsentation ist Teil des Lernangebots </a:t>
            </a:r>
            <a:br>
              <a:rPr lang="de" i="0">
                <a:solidFill>
                  <a:schemeClr val="lt1"/>
                </a:solidFill>
              </a:rPr>
            </a:br>
            <a:r>
              <a:rPr lang="de" i="0">
                <a:solidFill>
                  <a:schemeClr val="lt1"/>
                </a:solidFill>
              </a:rPr>
              <a:t>„Peer-to-Peer Formate für Mikrofortbildungen”</a:t>
            </a:r>
            <a:endParaRPr i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i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1B2A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lt1"/>
                </a:solidFill>
              </a:rPr>
              <a:t>Methode 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23" name="Google Shape;523;p7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80"/>
          <p:cNvSpPr txBox="1">
            <a:spLocks noGrp="1"/>
          </p:cNvSpPr>
          <p:nvPr>
            <p:ph type="ctrTitle"/>
          </p:nvPr>
        </p:nvSpPr>
        <p:spPr>
          <a:xfrm>
            <a:off x="897225" y="207222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Material-Werkstatt &amp; Hackathon</a:t>
            </a:r>
            <a:endParaRPr/>
          </a:p>
        </p:txBody>
      </p:sp>
      <p:sp>
        <p:nvSpPr>
          <p:cNvPr id="529" name="Google Shape;529;p80"/>
          <p:cNvSpPr txBox="1">
            <a:spLocks noGrp="1"/>
          </p:cNvSpPr>
          <p:nvPr>
            <p:ph type="subTitle" idx="1"/>
          </p:nvPr>
        </p:nvSpPr>
        <p:spPr>
          <a:xfrm>
            <a:off x="897225" y="237242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 i="0">
                <a:solidFill>
                  <a:srgbClr val="808080"/>
                </a:solidFill>
              </a:rPr>
              <a:t>„Die gemeinsame Hauruck-Aktion“</a:t>
            </a:r>
            <a:endParaRPr b="1" i="0">
              <a:solidFill>
                <a:srgbClr val="808080"/>
              </a:solidFill>
            </a:endParaRPr>
          </a:p>
        </p:txBody>
      </p:sp>
      <p:sp>
        <p:nvSpPr>
          <p:cNvPr id="530" name="Google Shape;530;p80"/>
          <p:cNvSpPr txBox="1">
            <a:spLocks noGrp="1"/>
          </p:cNvSpPr>
          <p:nvPr>
            <p:ph type="subTitle" idx="1"/>
          </p:nvPr>
        </p:nvSpPr>
        <p:spPr>
          <a:xfrm>
            <a:off x="897225" y="2963025"/>
            <a:ext cx="6369600" cy="5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357"/>
              <a:t>mit Jöran-Muuß-Merholz </a:t>
            </a:r>
            <a:endParaRPr sz="3357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80"/>
          <p:cNvSpPr txBox="1">
            <a:spLocks noGrp="1"/>
          </p:cNvSpPr>
          <p:nvPr>
            <p:ph type="subTitle" idx="2"/>
          </p:nvPr>
        </p:nvSpPr>
        <p:spPr>
          <a:xfrm>
            <a:off x="897225" y="322325"/>
            <a:ext cx="6137700" cy="6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i="0">
                <a:solidFill>
                  <a:schemeClr val="lt1"/>
                </a:solidFill>
              </a:rPr>
              <a:t>Diese Präsentation ist Teil des Lernangebots </a:t>
            </a:r>
            <a:br>
              <a:rPr lang="de" i="0">
                <a:solidFill>
                  <a:schemeClr val="lt1"/>
                </a:solidFill>
              </a:rPr>
            </a:br>
            <a:r>
              <a:rPr lang="de" i="0">
                <a:solidFill>
                  <a:schemeClr val="lt1"/>
                </a:solidFill>
              </a:rPr>
              <a:t>„Peer-to-Peer Formate für Mikrofortbildungen”</a:t>
            </a:r>
            <a:endParaRPr i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i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So funktioniert das Format</a:t>
            </a:r>
            <a:endParaRPr/>
          </a:p>
        </p:txBody>
      </p:sp>
      <p:sp>
        <p:nvSpPr>
          <p:cNvPr id="537" name="Google Shape;537;p8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„Hackathon“ = „Hacken“ plus „Marathon“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„Booksprint“ = „Buch“ plus „Sprint“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„Material-Werkstatt“ = gemeinsam an Materialien arbeiten</a:t>
            </a:r>
            <a:endParaRPr/>
          </a:p>
        </p:txBody>
      </p:sp>
      <p:pic>
        <p:nvPicPr>
          <p:cNvPr id="538" name="Google Shape;538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7443" y="285943"/>
            <a:ext cx="578138" cy="578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Typischer Ablauf eines Hackathons</a:t>
            </a:r>
            <a:endParaRPr/>
          </a:p>
        </p:txBody>
      </p:sp>
      <p:sp>
        <p:nvSpPr>
          <p:cNvPr id="544" name="Google Shape;544;p82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2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95"/>
              <a:buAutoNum type="arabicPeriod"/>
            </a:pPr>
            <a:r>
              <a:rPr lang="de" sz="1695"/>
              <a:t>Vorbereitungsphase</a:t>
            </a:r>
            <a:endParaRPr sz="1695"/>
          </a:p>
          <a:p>
            <a:pPr marL="457200" lvl="0" indent="-3362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95"/>
              <a:buAutoNum type="arabicPeriod"/>
            </a:pPr>
            <a:r>
              <a:rPr lang="de" sz="1695"/>
              <a:t>Einrichten des Ortes</a:t>
            </a:r>
            <a:endParaRPr sz="1695"/>
          </a:p>
          <a:p>
            <a:pPr marL="457200" lvl="0" indent="-3362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95"/>
              <a:buAutoNum type="arabicPeriod"/>
            </a:pPr>
            <a:r>
              <a:rPr lang="de" sz="1695"/>
              <a:t>Kennenlernen</a:t>
            </a:r>
            <a:endParaRPr sz="1695"/>
          </a:p>
          <a:p>
            <a:pPr marL="457200" lvl="0" indent="-3362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95"/>
              <a:buAutoNum type="arabicPeriod"/>
            </a:pPr>
            <a:r>
              <a:rPr lang="de" sz="1695"/>
              <a:t>Einführung</a:t>
            </a:r>
            <a:endParaRPr sz="1695"/>
          </a:p>
          <a:p>
            <a:pPr marL="457200" lvl="0" indent="-3362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95"/>
              <a:buAutoNum type="arabicPeriod"/>
            </a:pPr>
            <a:r>
              <a:rPr lang="de" sz="1695"/>
              <a:t>Sammlung</a:t>
            </a:r>
            <a:endParaRPr sz="1695"/>
          </a:p>
          <a:p>
            <a:pPr marL="457200" lvl="0" indent="-3362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95"/>
              <a:buAutoNum type="arabicPeriod"/>
            </a:pPr>
            <a:r>
              <a:rPr lang="de" sz="1695"/>
              <a:t>Teams und Zuständigkeiten</a:t>
            </a:r>
            <a:endParaRPr sz="1695"/>
          </a:p>
          <a:p>
            <a:pPr marL="457200" lvl="0" indent="-3362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95"/>
              <a:buAutoNum type="arabicPeriod"/>
            </a:pPr>
            <a:r>
              <a:rPr lang="de" sz="1695"/>
              <a:t>Arbeitsphase</a:t>
            </a:r>
            <a:endParaRPr sz="1695"/>
          </a:p>
          <a:p>
            <a:pPr marL="457200" lvl="0" indent="-3362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95"/>
              <a:buAutoNum type="arabicPeriod"/>
            </a:pPr>
            <a:r>
              <a:rPr lang="de" sz="1695"/>
              <a:t>Zwischenpräsentationen</a:t>
            </a:r>
            <a:endParaRPr sz="1695"/>
          </a:p>
          <a:p>
            <a:pPr marL="457200" lvl="0" indent="-3362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95"/>
              <a:buAutoNum type="arabicPeriod"/>
            </a:pPr>
            <a:r>
              <a:rPr lang="de" sz="1695"/>
              <a:t>Vorbereitung einer Abschlusspräsentation</a:t>
            </a:r>
            <a:endParaRPr sz="1695"/>
          </a:p>
          <a:p>
            <a:pPr marL="457200" lvl="0" indent="-3362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95"/>
              <a:buAutoNum type="arabicPeriod"/>
            </a:pPr>
            <a:r>
              <a:rPr lang="de" sz="1695"/>
              <a:t>Abschlusspräsentation, Feier</a:t>
            </a:r>
            <a:endParaRPr sz="1695"/>
          </a:p>
          <a:p>
            <a:pPr marL="457200" lvl="0" indent="-3362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95"/>
              <a:buAutoNum type="arabicPeriod"/>
            </a:pPr>
            <a:r>
              <a:rPr lang="de" sz="1695"/>
              <a:t>Nachbereitung und Verbreitung</a:t>
            </a:r>
            <a:endParaRPr sz="1695"/>
          </a:p>
        </p:txBody>
      </p:sp>
      <p:pic>
        <p:nvPicPr>
          <p:cNvPr id="545" name="Google Shape;545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7443" y="285943"/>
            <a:ext cx="578138" cy="578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Stellschrauben: Variationen des Formats (1)</a:t>
            </a:r>
            <a:endParaRPr/>
          </a:p>
        </p:txBody>
      </p:sp>
      <p:sp>
        <p:nvSpPr>
          <p:cNvPr id="551" name="Google Shape;551;p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de" sz="2400"/>
              <a:t>Ablauf</a:t>
            </a:r>
            <a:endParaRPr sz="24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</a:pPr>
            <a:r>
              <a:rPr lang="de" sz="2000"/>
              <a:t>einzelne Schritte auswählen / anpassen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</a:pPr>
            <a:r>
              <a:rPr lang="de" sz="2000"/>
              <a:t>Welche Schritte passieren schon im Vorfeld und welche im Nachgang?</a:t>
            </a:r>
            <a:endParaRPr sz="20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000"/>
          </a:p>
        </p:txBody>
      </p:sp>
      <p:pic>
        <p:nvPicPr>
          <p:cNvPr id="552" name="Google Shape;552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6400" y="340300"/>
            <a:ext cx="485901" cy="485901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83"/>
          <p:cNvSpPr txBox="1"/>
          <p:nvPr/>
        </p:nvSpPr>
        <p:spPr>
          <a:xfrm>
            <a:off x="311700" y="2748825"/>
            <a:ext cx="84396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4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2.	Eckdaten</a:t>
            </a:r>
            <a:endParaRPr sz="24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505050"/>
              </a:buClr>
              <a:buSzPts val="2000"/>
              <a:buFont typeface="Calibri"/>
              <a:buAutoNum type="alphaLcPeriod"/>
            </a:pPr>
            <a:r>
              <a:rPr lang="de" sz="20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Ort, Zeit, Dauer</a:t>
            </a:r>
            <a:endParaRPr sz="20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2000"/>
              <a:buFont typeface="Calibri"/>
              <a:buAutoNum type="alphaLcPeriod"/>
            </a:pPr>
            <a:r>
              <a:rPr lang="de" sz="20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Zusammensetzung der Gruppe</a:t>
            </a:r>
            <a:endParaRPr sz="20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2000"/>
              <a:buFont typeface="Calibri"/>
              <a:buAutoNum type="alphaLcPeriod"/>
            </a:pPr>
            <a:r>
              <a:rPr lang="de" sz="20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Produkt / Projekt / Material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0"/>
          <p:cNvPicPr preferRelativeResize="0"/>
          <p:nvPr/>
        </p:nvPicPr>
        <p:blipFill rotWithShape="1">
          <a:blip r:embed="rId3">
            <a:alphaModFix/>
          </a:blip>
          <a:srcRect t="17035" b="3098"/>
          <a:stretch/>
        </p:blipFill>
        <p:spPr>
          <a:xfrm>
            <a:off x="-450" y="0"/>
            <a:ext cx="914445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0"/>
          <p:cNvSpPr txBox="1"/>
          <p:nvPr/>
        </p:nvSpPr>
        <p:spPr>
          <a:xfrm>
            <a:off x="62400" y="4687700"/>
            <a:ext cx="6886500" cy="465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Das Lesekabinett. Öl auf Leinwand, 1843 von Johann Peter Hasenclever | Abbildung gemeinfrei via https://commons.wikimedia.org/wiki/File:Johann_Peter_Hasenclever_Lesekabinett_1843.jpg (zugeschnitten)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3624" y="438150"/>
            <a:ext cx="2313549" cy="108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Stellschrauben: Variationen des Formats (2)</a:t>
            </a:r>
            <a:endParaRPr/>
          </a:p>
        </p:txBody>
      </p:sp>
      <p:sp>
        <p:nvSpPr>
          <p:cNvPr id="559" name="Google Shape;559;p8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 startAt="3"/>
            </a:pPr>
            <a:r>
              <a:rPr lang="de" sz="2400"/>
              <a:t>Verbindung mit Inputphasen und Coaching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 startAt="3"/>
            </a:pPr>
            <a:r>
              <a:rPr lang="de" sz="2400"/>
              <a:t>Elemente eines Wettbewerbs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 startAt="3"/>
            </a:pPr>
            <a:r>
              <a:rPr lang="de" sz="2400"/>
              <a:t>Zwei Welten treffen aufeinander</a:t>
            </a:r>
            <a:endParaRPr sz="2400"/>
          </a:p>
        </p:txBody>
      </p:sp>
      <p:pic>
        <p:nvPicPr>
          <p:cNvPr id="560" name="Google Shape;560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6400" y="340300"/>
            <a:ext cx="485901" cy="48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85"/>
          <p:cNvSpPr txBox="1">
            <a:spLocks noGrp="1"/>
          </p:cNvSpPr>
          <p:nvPr>
            <p:ph type="ctrTitle"/>
          </p:nvPr>
        </p:nvSpPr>
        <p:spPr>
          <a:xfrm>
            <a:off x="897225" y="207222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Material-Werkstatt &amp; Hackathon</a:t>
            </a:r>
            <a:endParaRPr/>
          </a:p>
        </p:txBody>
      </p:sp>
      <p:sp>
        <p:nvSpPr>
          <p:cNvPr id="566" name="Google Shape;566;p85"/>
          <p:cNvSpPr txBox="1">
            <a:spLocks noGrp="1"/>
          </p:cNvSpPr>
          <p:nvPr>
            <p:ph type="subTitle" idx="1"/>
          </p:nvPr>
        </p:nvSpPr>
        <p:spPr>
          <a:xfrm>
            <a:off x="897225" y="237242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 i="0">
                <a:solidFill>
                  <a:srgbClr val="808080"/>
                </a:solidFill>
              </a:rPr>
              <a:t>„Die gemeinsame Hauruck-Aktion“</a:t>
            </a:r>
            <a:endParaRPr b="1" i="0">
              <a:solidFill>
                <a:srgbClr val="808080"/>
              </a:solidFill>
            </a:endParaRPr>
          </a:p>
        </p:txBody>
      </p:sp>
      <p:sp>
        <p:nvSpPr>
          <p:cNvPr id="567" name="Google Shape;567;p85"/>
          <p:cNvSpPr txBox="1">
            <a:spLocks noGrp="1"/>
          </p:cNvSpPr>
          <p:nvPr>
            <p:ph type="subTitle" idx="2"/>
          </p:nvPr>
        </p:nvSpPr>
        <p:spPr>
          <a:xfrm>
            <a:off x="897225" y="322325"/>
            <a:ext cx="6137700" cy="6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i="0">
                <a:solidFill>
                  <a:schemeClr val="lt1"/>
                </a:solidFill>
              </a:rPr>
              <a:t>Diese Präsentation ist Teil des Lernangebots </a:t>
            </a:r>
            <a:br>
              <a:rPr lang="de" i="0">
                <a:solidFill>
                  <a:schemeClr val="lt1"/>
                </a:solidFill>
              </a:rPr>
            </a:br>
            <a:r>
              <a:rPr lang="de" i="0">
                <a:solidFill>
                  <a:schemeClr val="lt1"/>
                </a:solidFill>
              </a:rPr>
              <a:t>„Peer-to-Peer Formate für Mikrofortbildungen”</a:t>
            </a:r>
            <a:endParaRPr i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i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1B2A"/>
        </a:solidFill>
        <a:effectLst/>
      </p:bgPr>
    </p:bg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8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lt1"/>
                </a:solidFill>
              </a:rPr>
              <a:t>Methode 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73" name="Google Shape;573;p8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87"/>
          <p:cNvSpPr txBox="1">
            <a:spLocks noGrp="1"/>
          </p:cNvSpPr>
          <p:nvPr>
            <p:ph type="ctrTitle"/>
          </p:nvPr>
        </p:nvSpPr>
        <p:spPr>
          <a:xfrm>
            <a:off x="897225" y="207222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Offene Sprechstunde</a:t>
            </a:r>
            <a:endParaRPr/>
          </a:p>
        </p:txBody>
      </p:sp>
      <p:sp>
        <p:nvSpPr>
          <p:cNvPr id="579" name="Google Shape;579;p87"/>
          <p:cNvSpPr txBox="1">
            <a:spLocks noGrp="1"/>
          </p:cNvSpPr>
          <p:nvPr>
            <p:ph type="subTitle" idx="1"/>
          </p:nvPr>
        </p:nvSpPr>
        <p:spPr>
          <a:xfrm>
            <a:off x="897225" y="243757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>
                <a:solidFill>
                  <a:srgbClr val="808080"/>
                </a:solidFill>
              </a:rPr>
              <a:t>„Sag mal, du kennst dich doch aus …“</a:t>
            </a:r>
            <a:endParaRPr b="1">
              <a:solidFill>
                <a:srgbClr val="808080"/>
              </a:solidFill>
            </a:endParaRPr>
          </a:p>
        </p:txBody>
      </p:sp>
      <p:sp>
        <p:nvSpPr>
          <p:cNvPr id="580" name="Google Shape;580;p87"/>
          <p:cNvSpPr txBox="1">
            <a:spLocks noGrp="1"/>
          </p:cNvSpPr>
          <p:nvPr>
            <p:ph type="subTitle" idx="1"/>
          </p:nvPr>
        </p:nvSpPr>
        <p:spPr>
          <a:xfrm>
            <a:off x="897225" y="3035650"/>
            <a:ext cx="6369600" cy="5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357"/>
              <a:t>mit Jöran-Muuß-Merholz </a:t>
            </a:r>
            <a:endParaRPr sz="3357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87"/>
          <p:cNvSpPr txBox="1">
            <a:spLocks noGrp="1"/>
          </p:cNvSpPr>
          <p:nvPr>
            <p:ph type="subTitle" idx="2"/>
          </p:nvPr>
        </p:nvSpPr>
        <p:spPr>
          <a:xfrm>
            <a:off x="897225" y="334400"/>
            <a:ext cx="6137700" cy="6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i="0">
                <a:solidFill>
                  <a:schemeClr val="lt1"/>
                </a:solidFill>
              </a:rPr>
              <a:t>Diese Präsentation ist Teil des Lernangebots </a:t>
            </a:r>
            <a:br>
              <a:rPr lang="de" i="0">
                <a:solidFill>
                  <a:schemeClr val="lt1"/>
                </a:solidFill>
              </a:rPr>
            </a:br>
            <a:r>
              <a:rPr lang="de" i="0">
                <a:solidFill>
                  <a:schemeClr val="lt1"/>
                </a:solidFill>
              </a:rPr>
              <a:t>„Peer-to-Peer Formate für Mikrofortbildungen”</a:t>
            </a:r>
            <a:endParaRPr i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i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So funktioniert das Format</a:t>
            </a:r>
            <a:endParaRPr/>
          </a:p>
        </p:txBody>
      </p:sp>
      <p:sp>
        <p:nvSpPr>
          <p:cNvPr id="587" name="Google Shape;587;p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de" sz="1900"/>
              <a:t>eine feste Zeit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de" sz="1900"/>
              <a:t>ein fester Ort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de" sz="1900"/>
              <a:t>mind. eine kompetente Person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de" sz="1900"/>
              <a:t>gute Kommunikation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de" sz="1900"/>
              <a:t>nachfrage-orientiertes Format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de" sz="1900"/>
              <a:t>einfach und niedrigschwellig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de" sz="1900"/>
              <a:t>auf Augenhöhe</a:t>
            </a:r>
            <a:endParaRPr sz="1900"/>
          </a:p>
        </p:txBody>
      </p:sp>
      <p:pic>
        <p:nvPicPr>
          <p:cNvPr id="588" name="Google Shape;588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7443" y="285943"/>
            <a:ext cx="578138" cy="578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Stellschrauben: Variationen des Formats (1)</a:t>
            </a:r>
            <a:endParaRPr/>
          </a:p>
        </p:txBody>
      </p:sp>
      <p:sp>
        <p:nvSpPr>
          <p:cNvPr id="594" name="Google Shape;594;p8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400"/>
              <a:t>Eckdaten</a:t>
            </a:r>
            <a:endParaRPr sz="2400"/>
          </a:p>
          <a:p>
            <a:pPr marL="91440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AutoNum type="alphaLcPeriod"/>
            </a:pPr>
            <a:r>
              <a:rPr lang="de" sz="2000"/>
              <a:t>Zeit (Frequenz, Dauer)</a:t>
            </a:r>
            <a:endParaRPr sz="2000"/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AutoNum type="alphaLcPeriod"/>
            </a:pPr>
            <a:r>
              <a:rPr lang="de" sz="2000"/>
              <a:t>Ort</a:t>
            </a:r>
            <a:endParaRPr sz="2000"/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AutoNum type="alphaLcPeriod"/>
            </a:pPr>
            <a:r>
              <a:rPr lang="de" sz="2000"/>
              <a:t>Ansprechperson</a:t>
            </a:r>
            <a:endParaRPr sz="2000"/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AutoNum type="alphaLcPeriod"/>
            </a:pPr>
            <a:r>
              <a:rPr lang="de" sz="2000"/>
              <a:t>Kommunikation</a:t>
            </a:r>
            <a:endParaRPr sz="2000"/>
          </a:p>
        </p:txBody>
      </p:sp>
      <p:pic>
        <p:nvPicPr>
          <p:cNvPr id="595" name="Google Shape;595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6400" y="340300"/>
            <a:ext cx="485901" cy="48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Stellschrauben: Variationen des Formats (2)</a:t>
            </a:r>
            <a:endParaRPr/>
          </a:p>
        </p:txBody>
      </p:sp>
      <p:sp>
        <p:nvSpPr>
          <p:cNvPr id="601" name="Google Shape;601;p9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de" sz="2400"/>
              <a:t>Lauschmodus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de" sz="2400"/>
              <a:t>Voranmeldung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de" sz="2400"/>
              <a:t>Experten-Rotation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de" sz="2400"/>
              <a:t>Co-Working-Modus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de" sz="2400"/>
              <a:t>Community of Interest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de" sz="2400"/>
              <a:t>öffentlicher Modus</a:t>
            </a:r>
            <a:endParaRPr sz="2400"/>
          </a:p>
        </p:txBody>
      </p:sp>
      <p:pic>
        <p:nvPicPr>
          <p:cNvPr id="602" name="Google Shape;60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6400" y="340300"/>
            <a:ext cx="485901" cy="48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91"/>
          <p:cNvSpPr txBox="1">
            <a:spLocks noGrp="1"/>
          </p:cNvSpPr>
          <p:nvPr>
            <p:ph type="ctrTitle"/>
          </p:nvPr>
        </p:nvSpPr>
        <p:spPr>
          <a:xfrm>
            <a:off x="897225" y="207222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Offene Sprechstunde</a:t>
            </a:r>
            <a:endParaRPr/>
          </a:p>
        </p:txBody>
      </p:sp>
      <p:sp>
        <p:nvSpPr>
          <p:cNvPr id="608" name="Google Shape;608;p91"/>
          <p:cNvSpPr txBox="1">
            <a:spLocks noGrp="1"/>
          </p:cNvSpPr>
          <p:nvPr>
            <p:ph type="subTitle" idx="1"/>
          </p:nvPr>
        </p:nvSpPr>
        <p:spPr>
          <a:xfrm>
            <a:off x="897225" y="243757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>
                <a:solidFill>
                  <a:srgbClr val="808080"/>
                </a:solidFill>
              </a:rPr>
              <a:t>„Sag mal, du kennst dich doch aus …“</a:t>
            </a:r>
            <a:endParaRPr b="1">
              <a:solidFill>
                <a:srgbClr val="808080"/>
              </a:solidFill>
            </a:endParaRPr>
          </a:p>
        </p:txBody>
      </p:sp>
      <p:sp>
        <p:nvSpPr>
          <p:cNvPr id="609" name="Google Shape;609;p91"/>
          <p:cNvSpPr txBox="1">
            <a:spLocks noGrp="1"/>
          </p:cNvSpPr>
          <p:nvPr>
            <p:ph type="subTitle" idx="2"/>
          </p:nvPr>
        </p:nvSpPr>
        <p:spPr>
          <a:xfrm>
            <a:off x="897225" y="334400"/>
            <a:ext cx="6137700" cy="6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i="0">
                <a:solidFill>
                  <a:schemeClr val="lt1"/>
                </a:solidFill>
              </a:rPr>
              <a:t>Diese Präsentation ist Teil des Lernangebots </a:t>
            </a:r>
            <a:br>
              <a:rPr lang="de" i="0">
                <a:solidFill>
                  <a:schemeClr val="lt1"/>
                </a:solidFill>
              </a:rPr>
            </a:br>
            <a:r>
              <a:rPr lang="de" i="0">
                <a:solidFill>
                  <a:schemeClr val="lt1"/>
                </a:solidFill>
              </a:rPr>
              <a:t>„Peer-to-Peer Formate für Mikrofortbildungen”</a:t>
            </a:r>
            <a:endParaRPr i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i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1B2A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9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lt1"/>
                </a:solidFill>
              </a:rPr>
              <a:t>Methode 5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15" name="Google Shape;615;p9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93"/>
          <p:cNvSpPr txBox="1">
            <a:spLocks noGrp="1"/>
          </p:cNvSpPr>
          <p:nvPr>
            <p:ph type="ctrTitle"/>
          </p:nvPr>
        </p:nvSpPr>
        <p:spPr>
          <a:xfrm>
            <a:off x="897225" y="199602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Newsletter, Forum, Blogs &amp; Twitterlehrerzimmer</a:t>
            </a:r>
            <a:endParaRPr/>
          </a:p>
        </p:txBody>
      </p:sp>
      <p:sp>
        <p:nvSpPr>
          <p:cNvPr id="621" name="Google Shape;621;p93"/>
          <p:cNvSpPr txBox="1">
            <a:spLocks noGrp="1"/>
          </p:cNvSpPr>
          <p:nvPr>
            <p:ph type="subTitle" idx="2"/>
          </p:nvPr>
        </p:nvSpPr>
        <p:spPr>
          <a:xfrm>
            <a:off x="897225" y="334400"/>
            <a:ext cx="6137700" cy="6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i="0">
                <a:solidFill>
                  <a:schemeClr val="lt1"/>
                </a:solidFill>
              </a:rPr>
              <a:t>Diese Präsentation ist Teil des Lernangebots </a:t>
            </a:r>
            <a:br>
              <a:rPr lang="de" i="0">
                <a:solidFill>
                  <a:schemeClr val="lt1"/>
                </a:solidFill>
              </a:rPr>
            </a:br>
            <a:r>
              <a:rPr lang="de" i="0">
                <a:solidFill>
                  <a:schemeClr val="lt1"/>
                </a:solidFill>
              </a:rPr>
              <a:t>„Peer-to-Peer Formate für Mikrofortbildungen”</a:t>
            </a:r>
            <a:endParaRPr i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i="0">
              <a:solidFill>
                <a:schemeClr val="lt1"/>
              </a:solidFill>
            </a:endParaRPr>
          </a:p>
        </p:txBody>
      </p:sp>
      <p:sp>
        <p:nvSpPr>
          <p:cNvPr id="622" name="Google Shape;622;p93"/>
          <p:cNvSpPr txBox="1">
            <a:spLocks noGrp="1"/>
          </p:cNvSpPr>
          <p:nvPr>
            <p:ph type="subTitle" idx="1"/>
          </p:nvPr>
        </p:nvSpPr>
        <p:spPr>
          <a:xfrm>
            <a:off x="897225" y="2963025"/>
            <a:ext cx="6369600" cy="5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357"/>
              <a:t>mit Jöran-Muuß-Merholz </a:t>
            </a:r>
            <a:endParaRPr sz="3357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93"/>
          <p:cNvSpPr txBox="1">
            <a:spLocks noGrp="1"/>
          </p:cNvSpPr>
          <p:nvPr>
            <p:ph type="subTitle" idx="1"/>
          </p:nvPr>
        </p:nvSpPr>
        <p:spPr>
          <a:xfrm>
            <a:off x="897225" y="2364950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>
                <a:solidFill>
                  <a:srgbClr val="808080"/>
                </a:solidFill>
              </a:rPr>
              <a:t>„Geteiltes Wissen ist doppeltes Wissen“</a:t>
            </a:r>
            <a:endParaRPr b="1">
              <a:solidFill>
                <a:srgbClr val="80808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 txBox="1">
            <a:spLocks noGrp="1"/>
          </p:cNvSpPr>
          <p:nvPr>
            <p:ph type="title"/>
          </p:nvPr>
        </p:nvSpPr>
        <p:spPr>
          <a:xfrm>
            <a:off x="951650" y="1684425"/>
            <a:ext cx="3518100" cy="21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Warum überhaupt eine zusätzliche Perspektive auf die Fortbildung?</a:t>
            </a:r>
            <a:endParaRPr/>
          </a:p>
        </p:txBody>
      </p:sp>
      <p:sp>
        <p:nvSpPr>
          <p:cNvPr id="148" name="Google Shape;148;p31"/>
          <p:cNvSpPr txBox="1"/>
          <p:nvPr/>
        </p:nvSpPr>
        <p:spPr>
          <a:xfrm>
            <a:off x="2512525" y="912100"/>
            <a:ext cx="590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200" b="1">
                <a:solidFill>
                  <a:srgbClr val="A51B2A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So funktioniert das Format</a:t>
            </a:r>
            <a:endParaRPr/>
          </a:p>
        </p:txBody>
      </p:sp>
      <p:sp>
        <p:nvSpPr>
          <p:cNvPr id="629" name="Google Shape;629;p9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Gruppe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Thema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Form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Kanal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Vereinbarung</a:t>
            </a:r>
            <a:endParaRPr/>
          </a:p>
        </p:txBody>
      </p:sp>
      <p:sp>
        <p:nvSpPr>
          <p:cNvPr id="630" name="Google Shape;630;p94"/>
          <p:cNvSpPr txBox="1">
            <a:spLocks noGrp="1"/>
          </p:cNvSpPr>
          <p:nvPr>
            <p:ph type="body" idx="1"/>
          </p:nvPr>
        </p:nvSpPr>
        <p:spPr>
          <a:xfrm>
            <a:off x="2521825" y="1152475"/>
            <a:ext cx="5247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zum Beispiel: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ein Kollegium einer Schule mit 52 Personen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ein Lesetipp für einen Artikel oder Video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zwei bis drei Sätze plus einen Link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ein E-Mail-Verteiler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Jede Person schreibt einen Beitrag pro Jahr.</a:t>
            </a:r>
            <a:endParaRPr/>
          </a:p>
        </p:txBody>
      </p:sp>
      <p:pic>
        <p:nvPicPr>
          <p:cNvPr id="631" name="Google Shape;631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7443" y="285943"/>
            <a:ext cx="578138" cy="578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Stellschrauben: Variationen des Formats (1)</a:t>
            </a:r>
            <a:endParaRPr/>
          </a:p>
        </p:txBody>
      </p:sp>
      <p:sp>
        <p:nvSpPr>
          <p:cNvPr id="637" name="Google Shape;637;p9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Gruppe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Kreis der Empfängerinnen und Empfänger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aktive Personen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Thema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gemeinsames Interesse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Vorwissen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Form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Text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Video, Audio, Zeichnungen … </a:t>
            </a:r>
            <a:endParaRPr/>
          </a:p>
        </p:txBody>
      </p:sp>
      <p:pic>
        <p:nvPicPr>
          <p:cNvPr id="638" name="Google Shape;638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6400" y="340300"/>
            <a:ext cx="485901" cy="48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Stellschrauben: Variationen des Formats (2)</a:t>
            </a:r>
            <a:endParaRPr/>
          </a:p>
        </p:txBody>
      </p:sp>
      <p:sp>
        <p:nvSpPr>
          <p:cNvPr id="644" name="Google Shape;644;p9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 startAt="4"/>
            </a:pPr>
            <a:r>
              <a:rPr lang="de"/>
              <a:t>Kanal</a:t>
            </a:r>
            <a:endParaRPr/>
          </a:p>
          <a:p>
            <a:pPr marL="914400" lvl="1" indent="-328453" algn="l" rtl="0">
              <a:spcBef>
                <a:spcPts val="0"/>
              </a:spcBef>
              <a:spcAft>
                <a:spcPts val="0"/>
              </a:spcAft>
              <a:buSzPct val="100000"/>
              <a:buAutoNum type="alphaLcPeriod"/>
            </a:pPr>
            <a:r>
              <a:rPr lang="de"/>
              <a:t>E-Mails, z.B. Newsletter</a:t>
            </a:r>
            <a:endParaRPr/>
          </a:p>
          <a:p>
            <a:pPr marL="914400" lvl="1" indent="-328453" algn="l" rtl="0">
              <a:spcBef>
                <a:spcPts val="0"/>
              </a:spcBef>
              <a:spcAft>
                <a:spcPts val="0"/>
              </a:spcAft>
              <a:buSzPct val="100000"/>
              <a:buAutoNum type="alphaLcPeriod"/>
            </a:pPr>
            <a:r>
              <a:rPr lang="de"/>
              <a:t>Forum</a:t>
            </a:r>
            <a:endParaRPr/>
          </a:p>
          <a:p>
            <a:pPr marL="914400" lvl="1" indent="-328453" algn="l" rtl="0">
              <a:spcBef>
                <a:spcPts val="0"/>
              </a:spcBef>
              <a:spcAft>
                <a:spcPts val="0"/>
              </a:spcAft>
              <a:buSzPct val="100000"/>
              <a:buAutoNum type="alphaLcPeriod"/>
            </a:pPr>
            <a:r>
              <a:rPr lang="de"/>
              <a:t>öffentlich, z.B. Blogs</a:t>
            </a:r>
            <a:endParaRPr/>
          </a:p>
          <a:p>
            <a:pPr marL="914400" lvl="1" indent="-328453" algn="l" rtl="0">
              <a:spcBef>
                <a:spcPts val="0"/>
              </a:spcBef>
              <a:spcAft>
                <a:spcPts val="0"/>
              </a:spcAft>
              <a:buSzPct val="100000"/>
              <a:buAutoNum type="alphaLcPeriod"/>
            </a:pPr>
            <a:r>
              <a:rPr lang="de"/>
              <a:t>Twitter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 startAt="4"/>
            </a:pPr>
            <a:r>
              <a:rPr lang="de"/>
              <a:t>Vereinbarung </a:t>
            </a:r>
            <a:endParaRPr/>
          </a:p>
          <a:p>
            <a:pPr marL="914400" lvl="1" indent="-328453" algn="l" rtl="0">
              <a:spcBef>
                <a:spcPts val="0"/>
              </a:spcBef>
              <a:spcAft>
                <a:spcPts val="0"/>
              </a:spcAft>
              <a:buSzPct val="100000"/>
              <a:buAutoNum type="alphaLcPeriod"/>
            </a:pPr>
            <a:r>
              <a:rPr lang="de"/>
              <a:t>Inhalt, Form</a:t>
            </a:r>
            <a:endParaRPr/>
          </a:p>
          <a:p>
            <a:pPr marL="914400" lvl="1" indent="-328453" algn="l" rtl="0">
              <a:spcBef>
                <a:spcPts val="0"/>
              </a:spcBef>
              <a:spcAft>
                <a:spcPts val="0"/>
              </a:spcAft>
              <a:buSzPct val="100000"/>
              <a:buAutoNum type="alphaLcPeriod"/>
            </a:pPr>
            <a:r>
              <a:rPr lang="de"/>
              <a:t>Lesen</a:t>
            </a:r>
            <a:endParaRPr/>
          </a:p>
          <a:p>
            <a:pPr marL="914400" lvl="1" indent="-328453" algn="l" rtl="0">
              <a:spcBef>
                <a:spcPts val="0"/>
              </a:spcBef>
              <a:spcAft>
                <a:spcPts val="0"/>
              </a:spcAft>
              <a:buSzPct val="100000"/>
              <a:buAutoNum type="alphaLcPeriod"/>
            </a:pPr>
            <a:r>
              <a:rPr lang="de"/>
              <a:t>Schreiben</a:t>
            </a:r>
            <a:endParaRPr/>
          </a:p>
          <a:p>
            <a:pPr marL="914400" lvl="1" indent="-328453" algn="l" rtl="0">
              <a:spcBef>
                <a:spcPts val="0"/>
              </a:spcBef>
              <a:spcAft>
                <a:spcPts val="0"/>
              </a:spcAft>
              <a:buSzPct val="100000"/>
              <a:buAutoNum type="alphaLcPeriod"/>
            </a:pPr>
            <a:r>
              <a:rPr lang="de"/>
              <a:t>… </a:t>
            </a:r>
            <a:endParaRPr/>
          </a:p>
        </p:txBody>
      </p:sp>
      <p:pic>
        <p:nvPicPr>
          <p:cNvPr id="645" name="Google Shape;645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6400" y="340300"/>
            <a:ext cx="485901" cy="48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97"/>
          <p:cNvSpPr txBox="1">
            <a:spLocks noGrp="1"/>
          </p:cNvSpPr>
          <p:nvPr>
            <p:ph type="ctrTitle"/>
          </p:nvPr>
        </p:nvSpPr>
        <p:spPr>
          <a:xfrm>
            <a:off x="897225" y="199602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Newsletter, Forum, Blogs &amp; Twitterlehrerzimmer</a:t>
            </a:r>
            <a:endParaRPr/>
          </a:p>
        </p:txBody>
      </p:sp>
      <p:sp>
        <p:nvSpPr>
          <p:cNvPr id="651" name="Google Shape;651;p97"/>
          <p:cNvSpPr txBox="1">
            <a:spLocks noGrp="1"/>
          </p:cNvSpPr>
          <p:nvPr>
            <p:ph type="subTitle" idx="2"/>
          </p:nvPr>
        </p:nvSpPr>
        <p:spPr>
          <a:xfrm>
            <a:off x="897225" y="334400"/>
            <a:ext cx="6137700" cy="6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i="0">
                <a:solidFill>
                  <a:schemeClr val="lt1"/>
                </a:solidFill>
              </a:rPr>
              <a:t>Diese Präsentation ist Teil des Lernangebots </a:t>
            </a:r>
            <a:br>
              <a:rPr lang="de" i="0">
                <a:solidFill>
                  <a:schemeClr val="lt1"/>
                </a:solidFill>
              </a:rPr>
            </a:br>
            <a:r>
              <a:rPr lang="de" i="0">
                <a:solidFill>
                  <a:schemeClr val="lt1"/>
                </a:solidFill>
              </a:rPr>
              <a:t>„Peer-to-Peer Formate für Mikrofortbildungen”</a:t>
            </a:r>
            <a:endParaRPr i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i="0">
              <a:solidFill>
                <a:schemeClr val="lt1"/>
              </a:solidFill>
            </a:endParaRPr>
          </a:p>
        </p:txBody>
      </p:sp>
      <p:sp>
        <p:nvSpPr>
          <p:cNvPr id="652" name="Google Shape;652;p97"/>
          <p:cNvSpPr txBox="1">
            <a:spLocks noGrp="1"/>
          </p:cNvSpPr>
          <p:nvPr>
            <p:ph type="subTitle" idx="1"/>
          </p:nvPr>
        </p:nvSpPr>
        <p:spPr>
          <a:xfrm>
            <a:off x="897225" y="2364950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>
                <a:solidFill>
                  <a:srgbClr val="808080"/>
                </a:solidFill>
              </a:rPr>
              <a:t>„Geteiltes Wissen ist doppeltes Wissen“</a:t>
            </a:r>
            <a:endParaRPr b="1">
              <a:solidFill>
                <a:srgbClr val="808080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98"/>
          <p:cNvSpPr txBox="1">
            <a:spLocks noGrp="1"/>
          </p:cNvSpPr>
          <p:nvPr>
            <p:ph type="body" idx="1"/>
          </p:nvPr>
        </p:nvSpPr>
        <p:spPr>
          <a:xfrm>
            <a:off x="1572600" y="652000"/>
            <a:ext cx="5998800" cy="41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b="0" i="0"/>
              <a:t>Diese Präsentation </a:t>
            </a:r>
            <a:r>
              <a:rPr lang="de" b="0"/>
              <a:t>Peer-to-Peer Formate für Mikrofortbildungen – Einführung von Jöran Muuß-Merholz</a:t>
            </a:r>
            <a:r>
              <a:rPr lang="de" b="0" i="0"/>
              <a:t> ist Teil des Lernangebots </a:t>
            </a:r>
            <a:r>
              <a:rPr lang="de" b="0"/>
              <a:t>Peer-to-Peer Formate für Mikrofortbildungen </a:t>
            </a:r>
            <a:r>
              <a:rPr lang="de" b="0" i="0"/>
              <a:t>des Niedersächsischen Landesinstituts für schulische Qualitätsentwicklung (NLQ Hildesheim), 2022.</a:t>
            </a:r>
            <a:endParaRPr b="0" i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0" i="0"/>
              <a:t>Agentur J&amp;K – Jöran und Konsorten, im Auftrag des Niedersächsischen Landesinstituts für schulische Qualitätsentwicklung (NLQ Hildesheim).</a:t>
            </a:r>
            <a:endParaRPr b="0" i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b="0" i="0"/>
              <a:t>Diese Präsentation steht unter der Lizenz </a:t>
            </a:r>
            <a:r>
              <a:rPr lang="de" b="0" i="0" u="sng">
                <a:solidFill>
                  <a:schemeClr val="hlink"/>
                </a:solidFill>
                <a:hlinkClick r:id="rId3"/>
              </a:rPr>
              <a:t>CC BY 4.0</a:t>
            </a:r>
            <a:r>
              <a:rPr lang="de" b="0" i="0"/>
              <a:t>.</a:t>
            </a:r>
            <a:endParaRPr b="0" i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Drei typische Arten, </a:t>
            </a:r>
            <a:br>
              <a:rPr lang="de"/>
            </a:br>
            <a:r>
              <a:rPr lang="de"/>
              <a:t>wie sich Lehrkräfte fortbilden</a:t>
            </a:r>
            <a:endParaRPr/>
          </a:p>
        </p:txBody>
      </p:sp>
      <p:sp>
        <p:nvSpPr>
          <p:cNvPr id="154" name="Google Shape;154;p32"/>
          <p:cNvSpPr txBox="1">
            <a:spLocks noGrp="1"/>
          </p:cNvSpPr>
          <p:nvPr>
            <p:ph type="body" idx="1"/>
          </p:nvPr>
        </p:nvSpPr>
        <p:spPr>
          <a:xfrm>
            <a:off x="311700" y="1855575"/>
            <a:ext cx="8520600" cy="24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457200" lvl="0" indent="-3810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de" sz="2400"/>
              <a:t>institutionalisierte Fortbildungen</a:t>
            </a:r>
            <a:endParaRPr sz="2400"/>
          </a:p>
          <a:p>
            <a:pPr marL="457200" lvl="0" indent="-38100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SzPts val="2400"/>
              <a:buAutoNum type="arabicPeriod"/>
            </a:pPr>
            <a:r>
              <a:rPr lang="de" sz="2400"/>
              <a:t>individuelle Fortbildungen, alleine</a:t>
            </a:r>
            <a:endParaRPr sz="2400"/>
          </a:p>
          <a:p>
            <a:pPr marL="457200" lvl="0" indent="-381000" algn="l" rtl="0">
              <a:lnSpc>
                <a:spcPct val="200000"/>
              </a:lnSpc>
              <a:spcBef>
                <a:spcPts val="1000"/>
              </a:spcBef>
              <a:spcAft>
                <a:spcPts val="1200"/>
              </a:spcAft>
              <a:buSzPts val="2400"/>
              <a:buAutoNum type="arabicPeriod"/>
            </a:pPr>
            <a:r>
              <a:rPr lang="de" sz="2400"/>
              <a:t>Peer-to-Peer-Fortbildungen </a:t>
            </a:r>
            <a:endParaRPr sz="2400"/>
          </a:p>
        </p:txBody>
      </p:sp>
      <p:pic>
        <p:nvPicPr>
          <p:cNvPr id="155" name="Google Shape;15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30110">
            <a:off x="5190920" y="3313356"/>
            <a:ext cx="1525989" cy="1698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3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22030" t="24636" r="9316"/>
          <a:stretch/>
        </p:blipFill>
        <p:spPr>
          <a:xfrm rot="256751">
            <a:off x="5312905" y="3417907"/>
            <a:ext cx="1337771" cy="1101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8542" y="1268350"/>
            <a:ext cx="1579045" cy="17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2"/>
          <p:cNvPicPr preferRelativeResize="0"/>
          <p:nvPr/>
        </p:nvPicPr>
        <p:blipFill rotWithShape="1">
          <a:blip r:embed="rId5">
            <a:alphaModFix/>
          </a:blip>
          <a:srcRect r="7851"/>
          <a:stretch/>
        </p:blipFill>
        <p:spPr>
          <a:xfrm>
            <a:off x="5546853" y="1423575"/>
            <a:ext cx="1322424" cy="107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80087">
            <a:off x="6497868" y="2263863"/>
            <a:ext cx="1579045" cy="179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2"/>
          <p:cNvPicPr preferRelativeResize="0"/>
          <p:nvPr/>
        </p:nvPicPr>
        <p:blipFill rotWithShape="1">
          <a:blip r:embed="rId6">
            <a:alphaModFix/>
          </a:blip>
          <a:srcRect r="16569"/>
          <a:stretch/>
        </p:blipFill>
        <p:spPr>
          <a:xfrm rot="-896988">
            <a:off x="6558070" y="2397169"/>
            <a:ext cx="1359861" cy="1084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3"/>
          <p:cNvSpPr txBox="1">
            <a:spLocks noGrp="1"/>
          </p:cNvSpPr>
          <p:nvPr>
            <p:ph type="title" idx="4294967295"/>
          </p:nvPr>
        </p:nvSpPr>
        <p:spPr>
          <a:xfrm>
            <a:off x="311700" y="4640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500">
                <a:solidFill>
                  <a:srgbClr val="A51B2A"/>
                </a:solidFill>
              </a:rPr>
              <a:t>Anforderungen an Fortbildungen ändern sich</a:t>
            </a:r>
            <a:endParaRPr sz="4200">
              <a:solidFill>
                <a:srgbClr val="A51B2A"/>
              </a:solidFill>
            </a:endParaRPr>
          </a:p>
        </p:txBody>
      </p:sp>
      <p:sp>
        <p:nvSpPr>
          <p:cNvPr id="166" name="Google Shape;166;p33"/>
          <p:cNvSpPr txBox="1">
            <a:spLocks noGrp="1"/>
          </p:cNvSpPr>
          <p:nvPr>
            <p:ph type="body" idx="4294967295"/>
          </p:nvPr>
        </p:nvSpPr>
        <p:spPr>
          <a:xfrm>
            <a:off x="623400" y="1518438"/>
            <a:ext cx="3948600" cy="112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" sz="2100"/>
              <a:t>Schule im 19. und 20. Jahrhundert </a:t>
            </a:r>
            <a:br>
              <a:rPr lang="de" sz="2100"/>
            </a:br>
            <a:r>
              <a:rPr lang="de" sz="2100"/>
              <a:t>als </a:t>
            </a:r>
            <a:r>
              <a:rPr lang="de" sz="2100" b="1">
                <a:solidFill>
                  <a:srgbClr val="A51B2A"/>
                </a:solidFill>
              </a:rPr>
              <a:t>stabiles System</a:t>
            </a:r>
            <a:endParaRPr b="1">
              <a:solidFill>
                <a:srgbClr val="A51B2A"/>
              </a:solidFill>
            </a:endParaRPr>
          </a:p>
        </p:txBody>
      </p:sp>
      <p:sp>
        <p:nvSpPr>
          <p:cNvPr id="167" name="Google Shape;167;p33"/>
          <p:cNvSpPr txBox="1"/>
          <p:nvPr/>
        </p:nvSpPr>
        <p:spPr>
          <a:xfrm>
            <a:off x="623400" y="3124225"/>
            <a:ext cx="3948600" cy="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de" sz="21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Schule im 21. Jahrhundert </a:t>
            </a:r>
            <a:br>
              <a:rPr lang="de" sz="21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" sz="21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als </a:t>
            </a:r>
            <a:r>
              <a:rPr lang="de" sz="2100" b="1">
                <a:solidFill>
                  <a:srgbClr val="A51B2A"/>
                </a:solidFill>
                <a:latin typeface="Calibri"/>
                <a:ea typeface="Calibri"/>
                <a:cs typeface="Calibri"/>
                <a:sym typeface="Calibri"/>
              </a:rPr>
              <a:t>dynamisches System</a:t>
            </a:r>
            <a:endParaRPr sz="1700">
              <a:solidFill>
                <a:srgbClr val="A51B2A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022 NLQ Design Vorlage 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1869</Words>
  <Application>Microsoft Macintosh PowerPoint</Application>
  <PresentationFormat>Bildschirmpräsentation (16:9)</PresentationFormat>
  <Paragraphs>326</Paragraphs>
  <Slides>74</Slides>
  <Notes>74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74</vt:i4>
      </vt:variant>
    </vt:vector>
  </HeadingPairs>
  <TitlesOfParts>
    <vt:vector size="79" baseType="lpstr">
      <vt:lpstr>Caveat</vt:lpstr>
      <vt:lpstr>Calibri</vt:lpstr>
      <vt:lpstr>Roboto</vt:lpstr>
      <vt:lpstr>Arial</vt:lpstr>
      <vt:lpstr>2022 NLQ Design Vorlage </vt:lpstr>
      <vt:lpstr>Einstieg</vt:lpstr>
      <vt:lpstr>Peer-to-Peer Formate für Mikrofortbildungen</vt:lpstr>
      <vt:lpstr>Agenda</vt:lpstr>
      <vt:lpstr>April 2020</vt:lpstr>
      <vt:lpstr>Mikrofortbildungen  kompakte Formate,  integriert in den Arbeitsalltag   Peer-to-Peer (P2P)  „zwischen gleichen Personen“ i.S.v. „Personen mit ähnlichen Interessen und Erfahrungen“</vt:lpstr>
      <vt:lpstr>PowerPoint-Präsentation</vt:lpstr>
      <vt:lpstr>Warum überhaupt eine zusätzliche Perspektive auf die Fortbildung?</vt:lpstr>
      <vt:lpstr>Drei typische Arten,  wie sich Lehrkräfte fortbilden</vt:lpstr>
      <vt:lpstr>Anforderungen an Fortbildungen ändern sich</vt:lpstr>
      <vt:lpstr>Anforderung 1:</vt:lpstr>
      <vt:lpstr>Anforderung 2:</vt:lpstr>
      <vt:lpstr>Anforderung 3:</vt:lpstr>
      <vt:lpstr>Anforderung 4:</vt:lpstr>
      <vt:lpstr>Warum braucht es P2P-Formate und Mikrofortbildungen?</vt:lpstr>
      <vt:lpstr>Was machen Peer-to-Peer-Formate als Mikrofortbildungen aus?</vt:lpstr>
      <vt:lpstr>Grundannahmen</vt:lpstr>
      <vt:lpstr>Peer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Wie verhalten sich „alt“ und „neu“ zueinander?</vt:lpstr>
      <vt:lpstr>PowerPoint-Präsentation</vt:lpstr>
      <vt:lpstr>Warum / für welche Themen eignen sich Peer-to-Peer-Formate als Mikrofortbildungen?</vt:lpstr>
      <vt:lpstr>„Es kommt drauf an …“ </vt:lpstr>
      <vt:lpstr>Exkurs: Was bedeutet „Expertise“?</vt:lpstr>
      <vt:lpstr>Der Projekt-Canvas</vt:lpstr>
      <vt:lpstr>Verwendete Inhalte Dritter </vt:lpstr>
      <vt:lpstr>Methode 1</vt:lpstr>
      <vt:lpstr>Barcamps – die Un-Konferenz</vt:lpstr>
      <vt:lpstr>So funktioniert das Format</vt:lpstr>
      <vt:lpstr>Stellschrauben: Variationen des Formats (1)</vt:lpstr>
      <vt:lpstr>Stellschrauben: Variationen des Formats (2)</vt:lpstr>
      <vt:lpstr>Stellschrauben: Variationen des Formats (3)</vt:lpstr>
      <vt:lpstr>Barcamps – die Un-Konferenz</vt:lpstr>
      <vt:lpstr>Methode 2</vt:lpstr>
      <vt:lpstr>Karussell-Fortbildung</vt:lpstr>
      <vt:lpstr>So funktioniert das Format</vt:lpstr>
      <vt:lpstr>Stellschrauben: Variationen des Formats</vt:lpstr>
      <vt:lpstr>Karussell-Fortbildung</vt:lpstr>
      <vt:lpstr>Methode 3</vt:lpstr>
      <vt:lpstr>Material-Werkstatt &amp; Hackathon</vt:lpstr>
      <vt:lpstr>So funktioniert das Format</vt:lpstr>
      <vt:lpstr>Typischer Ablauf eines Hackathons</vt:lpstr>
      <vt:lpstr>Stellschrauben: Variationen des Formats (1)</vt:lpstr>
      <vt:lpstr>Stellschrauben: Variationen des Formats (2)</vt:lpstr>
      <vt:lpstr>Material-Werkstatt &amp; Hackathon</vt:lpstr>
      <vt:lpstr>Methode 4</vt:lpstr>
      <vt:lpstr>Offene Sprechstunde</vt:lpstr>
      <vt:lpstr>So funktioniert das Format</vt:lpstr>
      <vt:lpstr>Stellschrauben: Variationen des Formats (1)</vt:lpstr>
      <vt:lpstr>Stellschrauben: Variationen des Formats (2)</vt:lpstr>
      <vt:lpstr>Offene Sprechstunde</vt:lpstr>
      <vt:lpstr>Methode 5</vt:lpstr>
      <vt:lpstr>Newsletter, Forum, Blogs &amp; Twitterlehrerzimmer</vt:lpstr>
      <vt:lpstr>So funktioniert das Format</vt:lpstr>
      <vt:lpstr>Stellschrauben: Variationen des Formats (1)</vt:lpstr>
      <vt:lpstr>Stellschrauben: Variationen des Formats (2)</vt:lpstr>
      <vt:lpstr>Newsletter, Forum, Blogs &amp; Twitterlehrerzimmer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Einstieg</dc:title>
  <cp:lastModifiedBy>Agentur J&amp;K</cp:lastModifiedBy>
  <cp:revision>1</cp:revision>
  <dcterms:modified xsi:type="dcterms:W3CDTF">2022-05-04T14:28:19Z</dcterms:modified>
</cp:coreProperties>
</file>