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1" r:id="rId1"/>
  </p:sldMasterIdLst>
  <p:notesMasterIdLst>
    <p:notesMasterId r:id="rId76"/>
  </p:notesMasterIdLst>
  <p:sldIdLst>
    <p:sldId id="332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30" r:id="rId75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77"/>
      <p:bold r:id="rId78"/>
      <p:italic r:id="rId79"/>
      <p:boldItalic r:id="rId80"/>
    </p:embeddedFont>
    <p:embeddedFont>
      <p:font typeface="Caveat" pitchFamily="2" charset="0"/>
      <p:regular r:id="rId81"/>
      <p:bold r:id="rId82"/>
    </p:embeddedFont>
    <p:embeddedFont>
      <p:font typeface="Roboto" panose="02000000000000000000" pitchFamily="2" charset="0"/>
      <p:regular r:id="rId83"/>
      <p:bold r:id="rId84"/>
      <p:italic r:id="rId85"/>
      <p:boldItalic r:id="rId8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A2E3C3A-ABB7-4DFC-91C1-6181310CCB33}">
  <a:tblStyle styleId="{CA2E3C3A-ABB7-4DFC-91C1-6181310CCB3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>
      <p:cViewPr varScale="1">
        <p:scale>
          <a:sx n="161" d="100"/>
          <a:sy n="161" d="100"/>
        </p:scale>
        <p:origin x="784" y="20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font" Target="fonts/font8.fntdata"/><Relationship Id="rId89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font" Target="fonts/font3.fntdata"/><Relationship Id="rId5" Type="http://schemas.openxmlformats.org/officeDocument/2006/relationships/slide" Target="slides/slide4.xml"/><Relationship Id="rId90" Type="http://schemas.openxmlformats.org/officeDocument/2006/relationships/tableStyles" Target="tableStyle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font" Target="fonts/font1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font" Target="fonts/font4.fntdata"/><Relationship Id="rId85" Type="http://schemas.openxmlformats.org/officeDocument/2006/relationships/font" Target="fonts/font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font" Target="fonts/font7.fntdata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font" Target="fonts/font2.fntdata"/><Relationship Id="rId81" Type="http://schemas.openxmlformats.org/officeDocument/2006/relationships/font" Target="fonts/font5.fntdata"/><Relationship Id="rId86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font" Target="fonts/font6.fntdata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115b87e6ef6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g115b87e6ef6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78118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1133894373e_1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1133894373e_1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115c3c21c1f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115c3c21c1f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115c3c21c1f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115c3c21c1f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115c3c21c1f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115c3c21c1f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11214456a33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11214456a33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1133894373e_1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1133894373e_1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1133894373e_1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1133894373e_1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1133894373e_1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1133894373e_1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1133894373e_1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1133894373e_1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„alt“? Vielleicht „traditionell“ und „hierarchisch“ oder „professionell“?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" sz="600">
                <a:solidFill>
                  <a:schemeClr val="lt1"/>
                </a:solidFill>
              </a:rPr>
              <a:t>Foto „OERamp im Gruenen” von Kai Obermüller  CC BY 4.0  (https://creativecommons.org/licenses/by/4.0/legalcode)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80808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500">
              <a:solidFill>
                <a:srgbClr val="808080"/>
              </a:solidFill>
              <a:highlight>
                <a:srgbClr val="808080"/>
              </a:highlight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115c3c21c1f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115c3c21c1f_0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115c3c21c1f_0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115c3c21c1f_0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115c3c21c1f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115c3c21c1f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115c3c21c1f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115c3c21c1f_0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115c3c21c1f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115c3c21c1f_0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115c3c21c1f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115c3c21c1f_0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15c3c21c1f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115c3c21c1f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115c3c21c1f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115c3c21c1f_0_1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115c3c21c1f_0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115c3c21c1f_0_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115c3c21c1f_0_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115c3c21c1f_0_1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115c3c21c1f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115c3c21c1f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1133894373e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1133894373e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115c3c21c1f_0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115c3c21c1f_0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115c3c21c1f_0_2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115c3c21c1f_0_2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115c3c21c1f_0_2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115c3c21c1f_0_2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115c3c21c1f_0_2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115c3c21c1f_0_2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115c3c21c1f_0_2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115c3c21c1f_0_2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11714c25c66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11714c25c66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1133894373e_1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1133894373e_1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11617c448dc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11617c448dc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1133894373e_1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1133894373e_1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1133894373e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1133894373e_1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133894373e_1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1133894373e_1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11214456a33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" name="Google Shape;411;g11214456a33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>
              <a:solidFill>
                <a:srgbClr val="50505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115f9f869c3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115f9f869c3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11ed25e6cb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11ed25e6cb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115b87e6ef6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g115b87e6ef6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115f9f869c3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Google Shape;441;g115f9f869c3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115f9f869c3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9" name="Google Shape;449;g115f9f869c3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mit Animationen </a:t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115f9f869c3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" name="Google Shape;457;g115f9f869c3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ohne Animation</a:t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1176a2e33b3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1176a2e33b3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ohne Animation</a:t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1176a2e33b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Google Shape;471;g1176a2e33b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keine Animation</a:t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11714c25c66_1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Google Shape;478;g11714c25c66_1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11214456a3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11214456a3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115b87e6ef6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Google Shape;485;g115b87e6ef6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115b87e6ef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1" name="Google Shape;491;g115b87e6ef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115b87e6ef6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115b87e6ef6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115b87e6ef6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115b87e6ef6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11714c25c66_1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3" name="Google Shape;513;g11714c25c66_1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115b87e6ef6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Google Shape;520;g115b87e6ef6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11617c448dc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" name="Google Shape;526;g11617c448dc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115f9f869c3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4" name="Google Shape;534;g115f9f869c3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115f9f869c3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1" name="Google Shape;541;g115f9f869c3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115f9f869c3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" name="Google Shape;548;g115f9f869c3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133894373e_1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1133894373e_1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d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Ein vergleichbares Konzept gab es schon im 18. und 19. Jahrhundert. Damals gründeten Privatleute in vielen Städten </a:t>
            </a:r>
            <a:r>
              <a:rPr lang="de" b="1" i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Lesegesellschaften, Lesezirkel und Lesekabinette</a:t>
            </a:r>
            <a:r>
              <a:rPr lang="d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, in denen Menschen (Männer, um präzise zu sein) gemeinsam lasen und über die Inhalte diskutierten. Mit den wirklich sogenannten „Schullehrerkonferenzgesellschaften“ gab es bereits Anfang des 19. Jahrhunderts ein Peer-to-Peer-Fortbildungsformat speziell für Lehrer. Der liberale preußische Schulverwaltungsbeamte Bernhard Christoph Ludwig Natorp konzipierte </a:t>
            </a:r>
            <a:r>
              <a:rPr lang="de" b="1" i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Schullehrerkonferenzgesellschaften</a:t>
            </a:r>
            <a:r>
              <a:rPr lang="d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als Ort des pädagogischen Austauschs.</a:t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117ddd01c2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117ddd01c2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11714c25c66_1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11714c25c66_1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115f9f869c3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Google Shape;570;g115f9f869c3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115f9f869c3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6" name="Google Shape;576;g115f9f869c3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115f9f869c3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4" name="Google Shape;584;g115f9f869c3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g115f9f869c3_0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1" name="Google Shape;591;g115f9f869c3_0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g115f9f869c3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8" name="Google Shape;598;g115f9f869c3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g11714c25c66_1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5" name="Google Shape;605;g11714c25c66_1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115b87e6ef6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2" name="Google Shape;612;g115b87e6ef6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g115f9f869c3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8" name="Google Shape;618;g115f9f869c3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133894373e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1133894373e_1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g115f9f869c3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6" name="Google Shape;626;g115f9f869c3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g115f9f869c3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4" name="Google Shape;634;g115f9f869c3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ohne Animation</a:t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115f9f869c3_0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115f9f869c3_0_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ohne Animation</a:t>
            </a: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g11714c25c66_1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8" name="Google Shape;648;g11714c25c66_1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11e67fa503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1" name="Google Shape;661;g11e67fa503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1133894373e_1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1133894373e_1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11617c448dc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11617c448dc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897225" y="2072225"/>
            <a:ext cx="6844500" cy="525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A51B2A"/>
              </a:buClr>
              <a:buSzPts val="2700"/>
              <a:buFont typeface="Calibri"/>
              <a:buNone/>
              <a:defRPr sz="2700" b="1">
                <a:solidFill>
                  <a:srgbClr val="A51B2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897225" y="2701375"/>
            <a:ext cx="68445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Calibri"/>
              <a:buNone/>
              <a:defRPr sz="2100" i="1"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0" y="0"/>
            <a:ext cx="9152400" cy="1253100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" name="Google Shape;13;p2"/>
          <p:cNvPicPr preferRelativeResize="0"/>
          <p:nvPr/>
        </p:nvPicPr>
        <p:blipFill rotWithShape="1">
          <a:blip r:embed="rId2">
            <a:alphaModFix/>
          </a:blip>
          <a:srcRect l="30381" t="-32175" r="-7847" b="-31732"/>
          <a:stretch/>
        </p:blipFill>
        <p:spPr>
          <a:xfrm>
            <a:off x="1897700" y="4035825"/>
            <a:ext cx="2208801" cy="525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2"/>
          <p:cNvSpPr txBox="1">
            <a:spLocks noGrp="1"/>
          </p:cNvSpPr>
          <p:nvPr>
            <p:ph type="subTitle" idx="2"/>
          </p:nvPr>
        </p:nvSpPr>
        <p:spPr>
          <a:xfrm>
            <a:off x="897225" y="394200"/>
            <a:ext cx="5775300" cy="4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i="1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5" name="Google Shape;15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8375" y="4026438"/>
            <a:ext cx="969324" cy="545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itat">
  <p:cSld name="CUSTOM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11"/>
          <p:cNvPicPr preferRelativeResize="0"/>
          <p:nvPr/>
        </p:nvPicPr>
        <p:blipFill rotWithShape="1">
          <a:blip r:embed="rId2">
            <a:alphaModFix/>
          </a:blip>
          <a:srcRect b="1293"/>
          <a:stretch/>
        </p:blipFill>
        <p:spPr>
          <a:xfrm>
            <a:off x="-49775" y="2754825"/>
            <a:ext cx="5227101" cy="2421875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11"/>
          <p:cNvSpPr txBox="1">
            <a:spLocks noGrp="1"/>
          </p:cNvSpPr>
          <p:nvPr>
            <p:ph type="title"/>
          </p:nvPr>
        </p:nvSpPr>
        <p:spPr>
          <a:xfrm>
            <a:off x="311700" y="919675"/>
            <a:ext cx="6716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1"/>
          <p:cNvSpPr txBox="1">
            <a:spLocks noGrp="1"/>
          </p:cNvSpPr>
          <p:nvPr>
            <p:ph type="subTitle" idx="1"/>
          </p:nvPr>
        </p:nvSpPr>
        <p:spPr>
          <a:xfrm>
            <a:off x="311700" y="506125"/>
            <a:ext cx="7351800" cy="3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2800"/>
              <a:buNone/>
              <a:defRPr sz="2800" b="1">
                <a:solidFill>
                  <a:srgbClr val="80808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2800"/>
              <a:buNone/>
              <a:defRPr sz="2800" b="1">
                <a:solidFill>
                  <a:srgbClr val="808080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2800"/>
              <a:buNone/>
              <a:defRPr sz="2800" b="1">
                <a:solidFill>
                  <a:srgbClr val="808080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2800"/>
              <a:buNone/>
              <a:defRPr sz="2800" b="1">
                <a:solidFill>
                  <a:srgbClr val="808080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2800"/>
              <a:buNone/>
              <a:defRPr sz="2800" b="1">
                <a:solidFill>
                  <a:srgbClr val="808080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2800"/>
              <a:buNone/>
              <a:defRPr sz="2800" b="1">
                <a:solidFill>
                  <a:srgbClr val="808080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2800"/>
              <a:buNone/>
              <a:defRPr sz="2800" b="1">
                <a:solidFill>
                  <a:srgbClr val="808080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2800"/>
              <a:buNone/>
              <a:defRPr sz="2800" b="1">
                <a:solidFill>
                  <a:srgbClr val="808080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2800"/>
              <a:buNone/>
              <a:defRPr sz="2800" b="1">
                <a:solidFill>
                  <a:srgbClr val="808080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subTitle" idx="2"/>
          </p:nvPr>
        </p:nvSpPr>
        <p:spPr>
          <a:xfrm>
            <a:off x="329500" y="3931550"/>
            <a:ext cx="4568100" cy="84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 b="1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Bild ">
  <p:cSld name="CUSTOM_1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54" name="Google Shape;54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11700" y="1067525"/>
            <a:ext cx="3361846" cy="3820975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2"/>
          <p:cNvSpPr>
            <a:spLocks noGrp="1"/>
          </p:cNvSpPr>
          <p:nvPr>
            <p:ph type="pic" idx="2"/>
          </p:nvPr>
        </p:nvSpPr>
        <p:spPr>
          <a:xfrm>
            <a:off x="573775" y="1318800"/>
            <a:ext cx="2837700" cy="2505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wei Bilder ">
  <p:cSld name="CUSTOM_2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17000" y="777125"/>
            <a:ext cx="3361846" cy="3820975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3"/>
          <p:cNvSpPr>
            <a:spLocks noGrp="1"/>
          </p:cNvSpPr>
          <p:nvPr>
            <p:ph type="pic" idx="2"/>
          </p:nvPr>
        </p:nvSpPr>
        <p:spPr>
          <a:xfrm>
            <a:off x="1279075" y="1028400"/>
            <a:ext cx="2837700" cy="2505900"/>
          </a:xfrm>
          <a:prstGeom prst="rect">
            <a:avLst/>
          </a:prstGeom>
          <a:noFill/>
          <a:ln>
            <a:noFill/>
          </a:ln>
        </p:spPr>
      </p:sp>
      <p:pic>
        <p:nvPicPr>
          <p:cNvPr id="59" name="Google Shape;59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800725" y="777125"/>
            <a:ext cx="3361846" cy="3820975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3"/>
          <p:cNvSpPr>
            <a:spLocks noGrp="1"/>
          </p:cNvSpPr>
          <p:nvPr>
            <p:ph type="pic" idx="3"/>
          </p:nvPr>
        </p:nvSpPr>
        <p:spPr>
          <a:xfrm>
            <a:off x="5062800" y="1028400"/>
            <a:ext cx="2837700" cy="2505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wei Bilder mit Textkasten (rot)">
  <p:cSld name="CUSTOM_2_1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57200" y="1180650"/>
            <a:ext cx="3006800" cy="3417449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/>
          <p:cNvSpPr>
            <a:spLocks noGrp="1"/>
          </p:cNvSpPr>
          <p:nvPr>
            <p:ph type="pic" idx="2"/>
          </p:nvPr>
        </p:nvSpPr>
        <p:spPr>
          <a:xfrm>
            <a:off x="691597" y="1405388"/>
            <a:ext cx="2538000" cy="2241300"/>
          </a:xfrm>
          <a:prstGeom prst="rect">
            <a:avLst/>
          </a:prstGeom>
          <a:noFill/>
          <a:ln>
            <a:noFill/>
          </a:ln>
        </p:spPr>
      </p:sp>
      <p:pic>
        <p:nvPicPr>
          <p:cNvPr id="64" name="Google Shape;64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574874" y="1180650"/>
            <a:ext cx="3006800" cy="3417449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4"/>
          <p:cNvSpPr>
            <a:spLocks noGrp="1"/>
          </p:cNvSpPr>
          <p:nvPr>
            <p:ph type="pic" idx="3"/>
          </p:nvPr>
        </p:nvSpPr>
        <p:spPr>
          <a:xfrm>
            <a:off x="5809272" y="1405388"/>
            <a:ext cx="2538000" cy="2241300"/>
          </a:xfrm>
          <a:prstGeom prst="rect">
            <a:avLst/>
          </a:prstGeom>
          <a:noFill/>
          <a:ln>
            <a:noFill/>
          </a:ln>
        </p:spPr>
      </p:sp>
      <p:pic>
        <p:nvPicPr>
          <p:cNvPr id="66" name="Google Shape;66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36575" y="552450"/>
            <a:ext cx="1870850" cy="852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wei Bilder mit Textkasten (rot lang) ">
  <p:cSld name="CUSTOM_2_1_1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57200" y="1180650"/>
            <a:ext cx="3006800" cy="3417449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5"/>
          <p:cNvSpPr>
            <a:spLocks noGrp="1"/>
          </p:cNvSpPr>
          <p:nvPr>
            <p:ph type="pic" idx="2"/>
          </p:nvPr>
        </p:nvSpPr>
        <p:spPr>
          <a:xfrm>
            <a:off x="691597" y="1405388"/>
            <a:ext cx="2538000" cy="2241300"/>
          </a:xfrm>
          <a:prstGeom prst="rect">
            <a:avLst/>
          </a:prstGeom>
          <a:noFill/>
          <a:ln>
            <a:noFill/>
          </a:ln>
        </p:spPr>
      </p:sp>
      <p:pic>
        <p:nvPicPr>
          <p:cNvPr id="70" name="Google Shape;70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574874" y="1180650"/>
            <a:ext cx="3006800" cy="3417449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5"/>
          <p:cNvSpPr>
            <a:spLocks noGrp="1"/>
          </p:cNvSpPr>
          <p:nvPr>
            <p:ph type="pic" idx="3"/>
          </p:nvPr>
        </p:nvSpPr>
        <p:spPr>
          <a:xfrm>
            <a:off x="5809272" y="1405388"/>
            <a:ext cx="2538000" cy="2241300"/>
          </a:xfrm>
          <a:prstGeom prst="rect">
            <a:avLst/>
          </a:prstGeom>
          <a:noFill/>
          <a:ln>
            <a:noFill/>
          </a:ln>
        </p:spPr>
      </p:sp>
      <p:pic>
        <p:nvPicPr>
          <p:cNvPr id="72" name="Google Shape;72;p15"/>
          <p:cNvPicPr preferRelativeResize="0"/>
          <p:nvPr/>
        </p:nvPicPr>
        <p:blipFill rotWithShape="1">
          <a:blip r:embed="rId3">
            <a:alphaModFix/>
          </a:blip>
          <a:srcRect l="1681"/>
          <a:stretch/>
        </p:blipFill>
        <p:spPr>
          <a:xfrm>
            <a:off x="3147438" y="548150"/>
            <a:ext cx="2849125" cy="87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wei Bilder linksbündig">
  <p:cSld name="CUSTOM_6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83600" y="1077562"/>
            <a:ext cx="2947743" cy="3350326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6"/>
          <p:cNvSpPr>
            <a:spLocks noGrp="1"/>
          </p:cNvSpPr>
          <p:nvPr>
            <p:ph type="pic" idx="2"/>
          </p:nvPr>
        </p:nvSpPr>
        <p:spPr>
          <a:xfrm>
            <a:off x="713393" y="1297887"/>
            <a:ext cx="2488200" cy="2197200"/>
          </a:xfrm>
          <a:prstGeom prst="rect">
            <a:avLst/>
          </a:prstGeom>
          <a:noFill/>
          <a:ln>
            <a:noFill/>
          </a:ln>
        </p:spPr>
      </p:sp>
      <p:pic>
        <p:nvPicPr>
          <p:cNvPr id="76" name="Google Shape;76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01257" y="1077562"/>
            <a:ext cx="2947743" cy="3350326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6"/>
          <p:cNvSpPr>
            <a:spLocks noGrp="1"/>
          </p:cNvSpPr>
          <p:nvPr>
            <p:ph type="pic" idx="3"/>
          </p:nvPr>
        </p:nvSpPr>
        <p:spPr>
          <a:xfrm>
            <a:off x="4031050" y="1297887"/>
            <a:ext cx="2488200" cy="21972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prechblase mit Text">
  <p:cSld name="CUSTOM_3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56375" y="902400"/>
            <a:ext cx="6595099" cy="1497125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7"/>
          <p:cNvSpPr txBox="1">
            <a:spLocks noGrp="1"/>
          </p:cNvSpPr>
          <p:nvPr>
            <p:ph type="title"/>
          </p:nvPr>
        </p:nvSpPr>
        <p:spPr>
          <a:xfrm>
            <a:off x="896150" y="1128475"/>
            <a:ext cx="5368500" cy="93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folie 1">
  <p:cSld name="TITLE_1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3">
  <p:cSld name="TITLE_3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9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87" name="Google Shape;87;p19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88" name="Google Shape;88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wischentitel" type="secHead">
  <p:cSld name="SECTION_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  <p:pic>
        <p:nvPicPr>
          <p:cNvPr id="18" name="Google Shape;1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66875" y="933012"/>
            <a:ext cx="4087674" cy="3277476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951650" y="1684425"/>
            <a:ext cx="3518100" cy="21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A51B2A"/>
              </a:buClr>
              <a:buSzPts val="3200"/>
              <a:buFont typeface="Calibri"/>
              <a:buNone/>
              <a:defRPr sz="3200" b="1">
                <a:solidFill>
                  <a:srgbClr val="A51B2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t">
  <p:cSld name="CUSTOM_4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21"/>
          <p:cNvPicPr preferRelativeResize="0"/>
          <p:nvPr/>
        </p:nvPicPr>
        <p:blipFill rotWithShape="1">
          <a:blip r:embed="rId2">
            <a:alphaModFix/>
          </a:blip>
          <a:srcRect b="74220"/>
          <a:stretch/>
        </p:blipFill>
        <p:spPr>
          <a:xfrm>
            <a:off x="0" y="0"/>
            <a:ext cx="9144000" cy="1161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88775" y="1209075"/>
            <a:ext cx="751750" cy="23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7875" y="2565400"/>
            <a:ext cx="3702349" cy="84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7875" y="3587925"/>
            <a:ext cx="3702349" cy="84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05913" y="1723175"/>
            <a:ext cx="3566537" cy="842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kasten Zweigeteilt">
  <p:cSld name="CUSTOM_5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1000" y="485775"/>
            <a:ext cx="5302451" cy="4171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Textkasten Zweigeteilt ">
  <p:cSld name="CUSTOM_5_1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60875" y="1143000"/>
            <a:ext cx="4503424" cy="3543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ldunterschrift zentriert">
  <p:cSld name="CAPTION_ONLY_1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4"/>
          <p:cNvSpPr txBox="1">
            <a:spLocks noGrp="1"/>
          </p:cNvSpPr>
          <p:nvPr>
            <p:ph type="body" idx="1"/>
          </p:nvPr>
        </p:nvSpPr>
        <p:spPr>
          <a:xfrm>
            <a:off x="15726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Calibri"/>
              <a:buNone/>
              <a:defRPr b="1" i="1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endParaRPr/>
          </a:p>
        </p:txBody>
      </p:sp>
      <p:sp>
        <p:nvSpPr>
          <p:cNvPr id="103" name="Google Shape;103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A51B2A"/>
              </a:buClr>
              <a:buSzPts val="2800"/>
              <a:buFont typeface="Calibri"/>
              <a:buNone/>
              <a:defRPr b="1">
                <a:solidFill>
                  <a:srgbClr val="A51B2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Calibri"/>
              <a:buChar char="●"/>
              <a:defRPr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36550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700"/>
              <a:buFont typeface="Calibri"/>
              <a:buChar char="○"/>
              <a:defRPr sz="17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36550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700"/>
              <a:buFont typeface="Calibri"/>
              <a:buChar char="■"/>
              <a:defRPr sz="17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36550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700"/>
              <a:buFont typeface="Calibri"/>
              <a:buChar char="●"/>
              <a:defRPr sz="17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36550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700"/>
              <a:buFont typeface="Calibri"/>
              <a:buChar char="○"/>
              <a:defRPr sz="17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36550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700"/>
              <a:buFont typeface="Calibri"/>
              <a:buChar char="■"/>
              <a:defRPr sz="17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336550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700"/>
              <a:buFont typeface="Calibri"/>
              <a:buChar char="●"/>
              <a:defRPr sz="17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336550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700"/>
              <a:buFont typeface="Calibri"/>
              <a:buChar char="○"/>
              <a:defRPr sz="17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336550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700"/>
              <a:buFont typeface="Calibri"/>
              <a:buChar char="■"/>
              <a:defRPr sz="17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Text und Icon">
  <p:cSld name="TITLE_AND_BODY_1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A51B2A"/>
              </a:buClr>
              <a:buSzPts val="2800"/>
              <a:buFont typeface="Calibri"/>
              <a:buNone/>
              <a:defRPr b="1">
                <a:solidFill>
                  <a:srgbClr val="A51B2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Calibri"/>
              <a:buChar char="●"/>
              <a:defRPr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3655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700"/>
              <a:buFont typeface="Calibri"/>
              <a:buChar char="○"/>
              <a:defRPr sz="17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3655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700"/>
              <a:buFont typeface="Calibri"/>
              <a:buChar char="■"/>
              <a:defRPr sz="17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3655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700"/>
              <a:buFont typeface="Calibri"/>
              <a:buChar char="●"/>
              <a:defRPr sz="17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3655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700"/>
              <a:buFont typeface="Calibri"/>
              <a:buChar char="○"/>
              <a:defRPr sz="17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3655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700"/>
              <a:buFont typeface="Calibri"/>
              <a:buChar char="■"/>
              <a:defRPr sz="17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33655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700"/>
              <a:buFont typeface="Calibri"/>
              <a:buChar char="●"/>
              <a:defRPr sz="17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33655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700"/>
              <a:buFont typeface="Calibri"/>
              <a:buChar char="○"/>
              <a:defRPr sz="17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33655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700"/>
              <a:buFont typeface="Calibri"/>
              <a:buChar char="■"/>
              <a:defRPr sz="17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  <p:sp>
        <p:nvSpPr>
          <p:cNvPr id="28" name="Google Shape;28;p5"/>
          <p:cNvSpPr/>
          <p:nvPr/>
        </p:nvSpPr>
        <p:spPr>
          <a:xfrm>
            <a:off x="8148625" y="145200"/>
            <a:ext cx="872400" cy="872400"/>
          </a:xfrm>
          <a:prstGeom prst="ellipse">
            <a:avLst/>
          </a:prstGeom>
          <a:solidFill>
            <a:srgbClr val="A51B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A51B2A"/>
              </a:buClr>
              <a:buSzPts val="2800"/>
              <a:buFont typeface="Calibri"/>
              <a:buNone/>
              <a:defRPr b="1">
                <a:solidFill>
                  <a:srgbClr val="A51B2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400"/>
              <a:buFont typeface="Calibri"/>
              <a:buChar char="●"/>
              <a:defRPr sz="14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200"/>
              <a:buFont typeface="Calibri"/>
              <a:buChar char="○"/>
              <a:defRPr sz="12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200"/>
              <a:buFont typeface="Calibri"/>
              <a:buChar char="■"/>
              <a:defRPr sz="12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200"/>
              <a:buFont typeface="Calibri"/>
              <a:buChar char="●"/>
              <a:defRPr sz="12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200"/>
              <a:buFont typeface="Calibri"/>
              <a:buChar char="○"/>
              <a:defRPr sz="12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200"/>
              <a:buFont typeface="Calibri"/>
              <a:buChar char="■"/>
              <a:defRPr sz="12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200"/>
              <a:buFont typeface="Calibri"/>
              <a:buChar char="●"/>
              <a:defRPr sz="12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200"/>
              <a:buFont typeface="Calibri"/>
              <a:buChar char="○"/>
              <a:defRPr sz="12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200"/>
              <a:buFont typeface="Calibri"/>
              <a:buChar char="■"/>
              <a:defRPr sz="12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400"/>
              <a:buFont typeface="Calibri"/>
              <a:buChar char="●"/>
              <a:defRPr sz="14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200"/>
              <a:buFont typeface="Calibri"/>
              <a:buChar char="○"/>
              <a:defRPr sz="12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200"/>
              <a:buFont typeface="Calibri"/>
              <a:buChar char="■"/>
              <a:defRPr sz="12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200"/>
              <a:buFont typeface="Calibri"/>
              <a:buChar char="●"/>
              <a:defRPr sz="12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200"/>
              <a:buFont typeface="Calibri"/>
              <a:buChar char="○"/>
              <a:defRPr sz="12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200"/>
              <a:buFont typeface="Calibri"/>
              <a:buChar char="■"/>
              <a:defRPr sz="12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200"/>
              <a:buFont typeface="Calibri"/>
              <a:buChar char="●"/>
              <a:defRPr sz="12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200"/>
              <a:buFont typeface="Calibri"/>
              <a:buChar char="○"/>
              <a:defRPr sz="12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200"/>
              <a:buFont typeface="Calibri"/>
              <a:buChar char="■"/>
              <a:defRPr sz="12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A51B2A"/>
              </a:buClr>
              <a:buSzPts val="2800"/>
              <a:buFont typeface="Calibri"/>
              <a:buNone/>
              <a:defRPr b="1">
                <a:solidFill>
                  <a:srgbClr val="A51B2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A51B2A"/>
              </a:buClr>
              <a:buSzPts val="2400"/>
              <a:buFont typeface="Calibri"/>
              <a:buNone/>
              <a:defRPr sz="2400" b="1">
                <a:solidFill>
                  <a:srgbClr val="A51B2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9" name="Google Shape;39;p8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200"/>
              <a:buFont typeface="Calibri"/>
              <a:buChar char="●"/>
              <a:defRPr sz="12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200"/>
              <a:buFont typeface="Calibri"/>
              <a:buChar char="○"/>
              <a:defRPr sz="12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200"/>
              <a:buFont typeface="Calibri"/>
              <a:buChar char="■"/>
              <a:defRPr sz="12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200"/>
              <a:buFont typeface="Calibri"/>
              <a:buChar char="●"/>
              <a:defRPr sz="12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200"/>
              <a:buFont typeface="Calibri"/>
              <a:buChar char="○"/>
              <a:defRPr sz="12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200"/>
              <a:buFont typeface="Calibri"/>
              <a:buChar char="■"/>
              <a:defRPr sz="12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200"/>
              <a:buFont typeface="Calibri"/>
              <a:buChar char="●"/>
              <a:defRPr sz="12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200"/>
              <a:buFont typeface="Calibri"/>
              <a:buChar char="○"/>
              <a:defRPr sz="12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200"/>
              <a:buFont typeface="Calibri"/>
              <a:buChar char="■"/>
              <a:defRPr sz="12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A51B2A"/>
              </a:buClr>
              <a:buSzPts val="4800"/>
              <a:buFont typeface="Calibri"/>
              <a:buNone/>
              <a:defRPr sz="4800" b="1">
                <a:solidFill>
                  <a:srgbClr val="A51B2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Calibri"/>
              <a:buNone/>
              <a:defRPr b="1" i="1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endParaRPr/>
          </a:p>
        </p:txBody>
      </p:sp>
      <p:sp>
        <p:nvSpPr>
          <p:cNvPr id="46" name="Google Shape;46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A51B2A"/>
              </a:buClr>
              <a:buSzPts val="2800"/>
              <a:buFont typeface="Calibri"/>
              <a:buNone/>
              <a:defRPr sz="2800" b="1">
                <a:solidFill>
                  <a:srgbClr val="A51B2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Calibri"/>
              <a:buChar char="●"/>
              <a:defRPr sz="18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400"/>
              <a:buFont typeface="Calibri"/>
              <a:buChar char="○"/>
              <a:defRPr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400"/>
              <a:buFont typeface="Calibri"/>
              <a:buChar char="■"/>
              <a:defRPr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400"/>
              <a:buFont typeface="Calibri"/>
              <a:buChar char="●"/>
              <a:defRPr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400"/>
              <a:buFont typeface="Calibri"/>
              <a:buChar char="○"/>
              <a:defRPr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400"/>
              <a:buFont typeface="Calibri"/>
              <a:buChar char="■"/>
              <a:defRPr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400"/>
              <a:buFont typeface="Calibri"/>
              <a:buChar char="●"/>
              <a:defRPr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400"/>
              <a:buFont typeface="Calibri"/>
              <a:buChar char="○"/>
              <a:defRPr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400"/>
              <a:buFont typeface="Calibri"/>
              <a:buChar char="■"/>
              <a:defRPr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1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jp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7.jp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publicdomain/zero/1.0/deed.de" TargetMode="External"/><Relationship Id="rId3" Type="http://schemas.openxmlformats.org/officeDocument/2006/relationships/hyperlink" Target="https://commons.wikimedia.org/wiki/File:Johann_Peter_Hasenclever_Lesekabinett_1843.jpg" TargetMode="External"/><Relationship Id="rId7" Type="http://schemas.openxmlformats.org/officeDocument/2006/relationships/hyperlink" Target="https://www.flickr.com/photos/boellstiftung/16927310915/in/photostream/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creativecommons.org/licenses/by/4.0/deed.de" TargetMode="External"/><Relationship Id="rId5" Type="http://schemas.openxmlformats.org/officeDocument/2006/relationships/hyperlink" Target="https://commons.wikimedia.org/wiki/File:Bundesarchiv_Bild_183-Z0622-007,_Leipzig,_Universit%C3%A4t,_H%C3%B6rsaal,_Anatomievorlesung.jpg?uselang=de#globalusage" TargetMode="External"/><Relationship Id="rId4" Type="http://schemas.openxmlformats.org/officeDocument/2006/relationships/hyperlink" Target="https://creativecommons.org/licenses/by-sa/3.0/de/" TargetMode="Externa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/4.0/deed.de" TargetMode="External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1B2A"/>
        </a:solidFill>
        <a:effectLst/>
      </p:bgPr>
    </p:bg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67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dirty="0">
                <a:solidFill>
                  <a:schemeClr val="lt1"/>
                </a:solidFill>
              </a:rPr>
              <a:t>Einstieg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438" name="Google Shape;438;p67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092451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3"/>
          <p:cNvSpPr txBox="1">
            <a:spLocks noGrp="1"/>
          </p:cNvSpPr>
          <p:nvPr>
            <p:ph type="subTitle" idx="1"/>
          </p:nvPr>
        </p:nvSpPr>
        <p:spPr>
          <a:xfrm>
            <a:off x="397425" y="1163350"/>
            <a:ext cx="7351800" cy="3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">
                <a:solidFill>
                  <a:srgbClr val="A51B2A"/>
                </a:solidFill>
              </a:rPr>
              <a:t>ungeduldig und aktuell</a:t>
            </a:r>
            <a:endParaRPr>
              <a:solidFill>
                <a:srgbClr val="A51B2A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i="1"/>
          </a:p>
        </p:txBody>
      </p:sp>
      <p:sp>
        <p:nvSpPr>
          <p:cNvPr id="167" name="Google Shape;167;p33"/>
          <p:cNvSpPr txBox="1">
            <a:spLocks noGrp="1"/>
          </p:cNvSpPr>
          <p:nvPr>
            <p:ph type="title"/>
          </p:nvPr>
        </p:nvSpPr>
        <p:spPr>
          <a:xfrm>
            <a:off x="397425" y="819250"/>
            <a:ext cx="6716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">
                <a:solidFill>
                  <a:srgbClr val="808080"/>
                </a:solidFill>
              </a:rPr>
              <a:t>Anforderung 1:</a:t>
            </a:r>
            <a:endParaRPr>
              <a:solidFill>
                <a:srgbClr val="808080"/>
              </a:solidFill>
            </a:endParaRPr>
          </a:p>
        </p:txBody>
      </p:sp>
      <p:sp>
        <p:nvSpPr>
          <p:cNvPr id="168" name="Google Shape;168;p33"/>
          <p:cNvSpPr txBox="1">
            <a:spLocks noGrp="1"/>
          </p:cNvSpPr>
          <p:nvPr>
            <p:ph type="subTitle" idx="2"/>
          </p:nvPr>
        </p:nvSpPr>
        <p:spPr>
          <a:xfrm>
            <a:off x="212275" y="4046350"/>
            <a:ext cx="4568100" cy="84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" sz="2800" i="1">
                <a:solidFill>
                  <a:schemeClr val="lt1"/>
                </a:solidFill>
              </a:rPr>
              <a:t>„Die Sache eilt!“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4"/>
          <p:cNvSpPr txBox="1">
            <a:spLocks noGrp="1"/>
          </p:cNvSpPr>
          <p:nvPr>
            <p:ph type="subTitle" idx="1"/>
          </p:nvPr>
        </p:nvSpPr>
        <p:spPr>
          <a:xfrm>
            <a:off x="397425" y="1163350"/>
            <a:ext cx="7351800" cy="3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rgbClr val="A51B2A"/>
                </a:solidFill>
              </a:rPr>
              <a:t>unsicher und dynamisch</a:t>
            </a:r>
            <a:endParaRPr>
              <a:solidFill>
                <a:srgbClr val="A51B2A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i="1"/>
          </a:p>
        </p:txBody>
      </p:sp>
      <p:sp>
        <p:nvSpPr>
          <p:cNvPr id="174" name="Google Shape;174;p34"/>
          <p:cNvSpPr txBox="1">
            <a:spLocks noGrp="1"/>
          </p:cNvSpPr>
          <p:nvPr>
            <p:ph type="title"/>
          </p:nvPr>
        </p:nvSpPr>
        <p:spPr>
          <a:xfrm>
            <a:off x="397425" y="819250"/>
            <a:ext cx="6716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rgbClr val="808080"/>
                </a:solidFill>
              </a:rPr>
              <a:t>Anforderung 2:</a:t>
            </a:r>
            <a:endParaRPr>
              <a:solidFill>
                <a:srgbClr val="808080"/>
              </a:solidFill>
            </a:endParaRPr>
          </a:p>
        </p:txBody>
      </p:sp>
      <p:sp>
        <p:nvSpPr>
          <p:cNvPr id="175" name="Google Shape;175;p34"/>
          <p:cNvSpPr txBox="1">
            <a:spLocks noGrp="1"/>
          </p:cNvSpPr>
          <p:nvPr>
            <p:ph type="subTitle" idx="2"/>
          </p:nvPr>
        </p:nvSpPr>
        <p:spPr>
          <a:xfrm>
            <a:off x="212275" y="4046350"/>
            <a:ext cx="4568100" cy="84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2800" i="1">
                <a:solidFill>
                  <a:schemeClr val="lt1"/>
                </a:solidFill>
              </a:rPr>
              <a:t>„Die Sache ist unklar!“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5"/>
          <p:cNvSpPr txBox="1">
            <a:spLocks noGrp="1"/>
          </p:cNvSpPr>
          <p:nvPr>
            <p:ph type="subTitle" idx="1"/>
          </p:nvPr>
        </p:nvSpPr>
        <p:spPr>
          <a:xfrm>
            <a:off x="397425" y="1163350"/>
            <a:ext cx="7351800" cy="3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">
                <a:solidFill>
                  <a:srgbClr val="A51B2A"/>
                </a:solidFill>
              </a:rPr>
              <a:t>ungenau und multiperspektivisch</a:t>
            </a:r>
            <a:endParaRPr i="1"/>
          </a:p>
        </p:txBody>
      </p:sp>
      <p:sp>
        <p:nvSpPr>
          <p:cNvPr id="181" name="Google Shape;181;p35"/>
          <p:cNvSpPr txBox="1">
            <a:spLocks noGrp="1"/>
          </p:cNvSpPr>
          <p:nvPr>
            <p:ph type="title"/>
          </p:nvPr>
        </p:nvSpPr>
        <p:spPr>
          <a:xfrm>
            <a:off x="397425" y="819250"/>
            <a:ext cx="6716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rgbClr val="808080"/>
                </a:solidFill>
              </a:rPr>
              <a:t>Anforderung 3:</a:t>
            </a:r>
            <a:endParaRPr>
              <a:solidFill>
                <a:srgbClr val="808080"/>
              </a:solidFill>
            </a:endParaRPr>
          </a:p>
        </p:txBody>
      </p:sp>
      <p:sp>
        <p:nvSpPr>
          <p:cNvPr id="182" name="Google Shape;182;p35"/>
          <p:cNvSpPr txBox="1">
            <a:spLocks noGrp="1"/>
          </p:cNvSpPr>
          <p:nvPr>
            <p:ph type="subTitle" idx="2"/>
          </p:nvPr>
        </p:nvSpPr>
        <p:spPr>
          <a:xfrm>
            <a:off x="212275" y="4046350"/>
            <a:ext cx="4568100" cy="84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2800" i="1">
                <a:solidFill>
                  <a:schemeClr val="lt1"/>
                </a:solidFill>
              </a:rPr>
              <a:t>„Die Sache ist kompliziert!“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6"/>
          <p:cNvSpPr txBox="1">
            <a:spLocks noGrp="1"/>
          </p:cNvSpPr>
          <p:nvPr>
            <p:ph type="subTitle" idx="1"/>
          </p:nvPr>
        </p:nvSpPr>
        <p:spPr>
          <a:xfrm>
            <a:off x="397425" y="1163350"/>
            <a:ext cx="7351800" cy="3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rgbClr val="A51B2A"/>
                </a:solidFill>
              </a:rPr>
              <a:t>unabgeschlossen und prozessorientiert</a:t>
            </a:r>
            <a:endParaRPr>
              <a:solidFill>
                <a:srgbClr val="A51B2A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i="1"/>
          </a:p>
        </p:txBody>
      </p:sp>
      <p:sp>
        <p:nvSpPr>
          <p:cNvPr id="188" name="Google Shape;188;p36"/>
          <p:cNvSpPr txBox="1">
            <a:spLocks noGrp="1"/>
          </p:cNvSpPr>
          <p:nvPr>
            <p:ph type="title"/>
          </p:nvPr>
        </p:nvSpPr>
        <p:spPr>
          <a:xfrm>
            <a:off x="397425" y="819250"/>
            <a:ext cx="6716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rgbClr val="808080"/>
                </a:solidFill>
              </a:rPr>
              <a:t>Anforderung 4:</a:t>
            </a:r>
            <a:endParaRPr>
              <a:solidFill>
                <a:srgbClr val="808080"/>
              </a:solidFill>
            </a:endParaRPr>
          </a:p>
        </p:txBody>
      </p:sp>
      <p:sp>
        <p:nvSpPr>
          <p:cNvPr id="189" name="Google Shape;189;p36"/>
          <p:cNvSpPr txBox="1">
            <a:spLocks noGrp="1"/>
          </p:cNvSpPr>
          <p:nvPr>
            <p:ph type="subTitle" idx="2"/>
          </p:nvPr>
        </p:nvSpPr>
        <p:spPr>
          <a:xfrm>
            <a:off x="212275" y="4046350"/>
            <a:ext cx="4568100" cy="84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2800" i="1">
                <a:solidFill>
                  <a:schemeClr val="lt1"/>
                </a:solidFill>
              </a:rPr>
              <a:t>„Die Sache ist offen!“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Warum braucht es P2P-Formate und Mikrofortbildungen?</a:t>
            </a:r>
            <a:endParaRPr/>
          </a:p>
        </p:txBody>
      </p:sp>
      <p:sp>
        <p:nvSpPr>
          <p:cNvPr id="195" name="Google Shape;195;p3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900" b="1">
                <a:solidFill>
                  <a:srgbClr val="808080"/>
                </a:solidFill>
              </a:rPr>
              <a:t>In vielen Bereichen haben wir es mit … </a:t>
            </a:r>
            <a:endParaRPr sz="1900" b="1">
              <a:solidFill>
                <a:srgbClr val="80808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de" sz="1900"/>
              <a:t>1. rasanten Veränderungen bei Anforderungen und Praktiken zu tun, für die … </a:t>
            </a:r>
            <a:endParaRPr sz="19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de" sz="1900"/>
              <a:t>2. selten fertige Konzepte vorliegen, die nur „transferiert“ </a:t>
            </a:r>
            <a:br>
              <a:rPr lang="de" sz="1900"/>
            </a:br>
            <a:r>
              <a:rPr lang="de" sz="1900"/>
              <a:t>werden müssen, sondern zu denen … </a:t>
            </a:r>
            <a:endParaRPr sz="19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de" sz="1900"/>
              <a:t>3. noch Bedarf an Austausch, Aushandlungen und Ausformung </a:t>
            </a:r>
            <a:br>
              <a:rPr lang="de" sz="1900"/>
            </a:br>
            <a:r>
              <a:rPr lang="de" sz="1900"/>
              <a:t>besteht, wofür unterschiedliche Perspektiven hilfreich sind und die … </a:t>
            </a:r>
            <a:endParaRPr sz="190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de" sz="1900"/>
              <a:t>4. eine kontinuierliche Beschäftigung und Gestaltung erfordern.</a:t>
            </a:r>
            <a:endParaRPr sz="19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8"/>
          <p:cNvSpPr txBox="1">
            <a:spLocks noGrp="1"/>
          </p:cNvSpPr>
          <p:nvPr>
            <p:ph type="title"/>
          </p:nvPr>
        </p:nvSpPr>
        <p:spPr>
          <a:xfrm>
            <a:off x="951650" y="1684425"/>
            <a:ext cx="3749700" cy="21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Was machen Peer-to-Peer-Formate als Mikrofortbildungen aus?</a:t>
            </a:r>
            <a:endParaRPr/>
          </a:p>
        </p:txBody>
      </p:sp>
      <p:sp>
        <p:nvSpPr>
          <p:cNvPr id="201" name="Google Shape;201;p38"/>
          <p:cNvSpPr txBox="1"/>
          <p:nvPr/>
        </p:nvSpPr>
        <p:spPr>
          <a:xfrm>
            <a:off x="2512525" y="912100"/>
            <a:ext cx="5907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3200" b="1">
                <a:solidFill>
                  <a:srgbClr val="A51B2A"/>
                </a:solidFill>
                <a:latin typeface="Calibri"/>
                <a:ea typeface="Calibri"/>
                <a:cs typeface="Calibri"/>
                <a:sym typeface="Calibri"/>
              </a:rPr>
              <a:t>2.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Grundannahmen</a:t>
            </a:r>
            <a:endParaRPr/>
          </a:p>
        </p:txBody>
      </p:sp>
      <p:sp>
        <p:nvSpPr>
          <p:cNvPr id="207" name="Google Shape;207;p3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" sz="1900" dirty="0"/>
              <a:t>Es braucht nicht immer den professionellen Fortbildner von außen. </a:t>
            </a:r>
            <a:endParaRPr sz="1900" dirty="0"/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" sz="1900" dirty="0"/>
              <a:t>In vielen Fällen sind die entscheidenden Ressourcen im Kollegium vorhanden. </a:t>
            </a:r>
            <a:endParaRPr sz="1900" dirty="0"/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de" sz="1900" dirty="0"/>
              <a:t>Sie können mit den richtigen Formen gemeinsam ausgearbeitet</a:t>
            </a:r>
            <a:br>
              <a:rPr lang="de" sz="1900" dirty="0"/>
            </a:br>
            <a:r>
              <a:rPr lang="de" sz="1900" dirty="0"/>
              <a:t>und geteilt werden.</a:t>
            </a:r>
            <a:endParaRPr sz="19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Peer</a:t>
            </a:r>
            <a:endParaRPr/>
          </a:p>
        </p:txBody>
      </p:sp>
      <p:sp>
        <p:nvSpPr>
          <p:cNvPr id="213" name="Google Shape;213;p4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" sz="2100" i="1" dirty="0"/>
              <a:t>gesprochen 	</a:t>
            </a:r>
            <a:r>
              <a:rPr lang="de" sz="2100" b="1" dirty="0">
                <a:solidFill>
                  <a:srgbClr val="A51B2A"/>
                </a:solidFill>
              </a:rPr>
              <a:t>⇒</a:t>
            </a:r>
            <a:r>
              <a:rPr lang="de" sz="2100" b="1" i="1" dirty="0">
                <a:solidFill>
                  <a:srgbClr val="A51B2A"/>
                </a:solidFill>
              </a:rPr>
              <a:t> </a:t>
            </a:r>
            <a:r>
              <a:rPr lang="de" sz="2100" i="1" dirty="0"/>
              <a:t> 		„</a:t>
            </a:r>
            <a:r>
              <a:rPr lang="de" sz="2100" i="1" dirty="0" err="1"/>
              <a:t>pier</a:t>
            </a:r>
            <a:r>
              <a:rPr lang="de" sz="2100" i="1" dirty="0"/>
              <a:t>“</a:t>
            </a:r>
            <a:endParaRPr sz="2100" i="1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de" sz="2100" dirty="0"/>
              <a:t>vom Lat. </a:t>
            </a:r>
            <a:r>
              <a:rPr lang="de" sz="2100" i="1" dirty="0"/>
              <a:t>par</a:t>
            </a:r>
            <a:r>
              <a:rPr lang="de" sz="2100" dirty="0"/>
              <a:t> 	</a:t>
            </a:r>
            <a:r>
              <a:rPr lang="de" sz="2100" b="1" dirty="0">
                <a:solidFill>
                  <a:srgbClr val="A51B2A"/>
                </a:solidFill>
              </a:rPr>
              <a:t>⇒</a:t>
            </a:r>
            <a:r>
              <a:rPr lang="de" sz="2100" dirty="0">
                <a:solidFill>
                  <a:srgbClr val="A51B2A"/>
                </a:solidFill>
              </a:rPr>
              <a:t> 	</a:t>
            </a:r>
            <a:r>
              <a:rPr lang="de" sz="2100" dirty="0"/>
              <a:t>	</a:t>
            </a:r>
            <a:r>
              <a:rPr lang="de" sz="2100" i="1" dirty="0"/>
              <a:t>gleich</a:t>
            </a:r>
            <a:endParaRPr sz="2100" i="1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de" sz="2100" i="1" dirty="0"/>
              <a:t>Peer-</a:t>
            </a:r>
            <a:r>
              <a:rPr lang="de" sz="2100" i="1" dirty="0" err="1"/>
              <a:t>to</a:t>
            </a:r>
            <a:r>
              <a:rPr lang="de" sz="2100" i="1" dirty="0"/>
              <a:t>-Peer 	</a:t>
            </a:r>
            <a:r>
              <a:rPr lang="de" sz="2100" b="1" dirty="0">
                <a:solidFill>
                  <a:srgbClr val="A51B2A"/>
                </a:solidFill>
              </a:rPr>
              <a:t>⇒</a:t>
            </a:r>
            <a:r>
              <a:rPr lang="de" sz="2100" i="1" dirty="0"/>
              <a:t> 		von Gleich-zu-Gleich, zwischen Gleichen</a:t>
            </a:r>
            <a:endParaRPr sz="2100" i="1"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de" sz="2100" i="1" dirty="0"/>
              <a:t>P2P 		</a:t>
            </a:r>
            <a:r>
              <a:rPr lang="de" sz="2100" b="1" dirty="0">
                <a:solidFill>
                  <a:srgbClr val="A51B2A"/>
                </a:solidFill>
              </a:rPr>
              <a:t>⇒</a:t>
            </a:r>
            <a:r>
              <a:rPr lang="de" sz="2100" b="1" dirty="0"/>
              <a:t> </a:t>
            </a:r>
            <a:r>
              <a:rPr lang="de" sz="2100" i="1" dirty="0"/>
              <a:t>		Abkürzung von „Peer-</a:t>
            </a:r>
            <a:r>
              <a:rPr lang="de" sz="2100" i="1" dirty="0" err="1"/>
              <a:t>to</a:t>
            </a:r>
            <a:r>
              <a:rPr lang="de" sz="2100" i="1" dirty="0"/>
              <a:t>-Peer“</a:t>
            </a:r>
            <a:endParaRPr sz="210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80750" y="1506675"/>
            <a:ext cx="4001057" cy="2720598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41"/>
          <p:cNvSpPr txBox="1"/>
          <p:nvPr/>
        </p:nvSpPr>
        <p:spPr>
          <a:xfrm>
            <a:off x="4580750" y="4227275"/>
            <a:ext cx="4001100" cy="390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>
              <a:solidFill>
                <a:srgbClr val="FFFFFF"/>
              </a:solidFill>
            </a:endParaRPr>
          </a:p>
        </p:txBody>
      </p:sp>
      <p:pic>
        <p:nvPicPr>
          <p:cNvPr id="220" name="Google Shape;220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4300" y="1506675"/>
            <a:ext cx="3979374" cy="2720601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41"/>
          <p:cNvSpPr txBox="1"/>
          <p:nvPr/>
        </p:nvSpPr>
        <p:spPr>
          <a:xfrm>
            <a:off x="503450" y="4227275"/>
            <a:ext cx="4001100" cy="390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>
              <a:solidFill>
                <a:srgbClr val="FFFFFF"/>
              </a:solidFill>
            </a:endParaRPr>
          </a:p>
        </p:txBody>
      </p:sp>
      <p:graphicFrame>
        <p:nvGraphicFramePr>
          <p:cNvPr id="222" name="Google Shape;222;p41"/>
          <p:cNvGraphicFramePr/>
          <p:nvPr/>
        </p:nvGraphicFramePr>
        <p:xfrm>
          <a:off x="552800" y="4583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{CA2E3C3A-ABB7-4DFC-91C1-6181310CCB33}</a:tableStyleId>
              </a:tblPr>
              <a:tblGrid>
                <a:gridCol w="3350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8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36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61525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2000" b="1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alte Welt der Fortbildung</a:t>
                      </a:r>
                      <a:endParaRPr sz="2000" b="1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3500" marB="63500" anchor="ctr">
                    <a:lnL w="12700" cap="flat" cmpd="sng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2000" b="1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vs.</a:t>
                      </a:r>
                      <a:endParaRPr sz="2000" b="1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3500" marB="63500" anchor="ctr">
                    <a:lnL w="12700" cap="flat" cmpd="sng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2000" b="1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neue Welt der Fortbildung</a:t>
                      </a:r>
                      <a:endParaRPr sz="2000" b="1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3500" marB="63500" anchor="ctr">
                    <a:lnL w="12700" cap="flat" cmpd="sng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42"/>
          <p:cNvSpPr/>
          <p:nvPr/>
        </p:nvSpPr>
        <p:spPr>
          <a:xfrm>
            <a:off x="913950" y="445700"/>
            <a:ext cx="7316100" cy="4383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228" name="Google Shape;228;p42"/>
          <p:cNvGraphicFramePr/>
          <p:nvPr/>
        </p:nvGraphicFramePr>
        <p:xfrm>
          <a:off x="446200" y="180650"/>
          <a:ext cx="8135200" cy="796450"/>
        </p:xfrm>
        <a:graphic>
          <a:graphicData uri="http://schemas.openxmlformats.org/drawingml/2006/table">
            <a:tbl>
              <a:tblPr>
                <a:noFill/>
                <a:tableStyleId>{CA2E3C3A-ABB7-4DFC-91C1-6181310CCB33}</a:tableStyleId>
              </a:tblPr>
              <a:tblGrid>
                <a:gridCol w="3350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8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36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9645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2200" b="1">
                          <a:solidFill>
                            <a:srgbClr val="505050"/>
                          </a:solidFill>
                          <a:latin typeface="Caveat"/>
                          <a:ea typeface="Caveat"/>
                          <a:cs typeface="Caveat"/>
                          <a:sym typeface="Caveat"/>
                        </a:rPr>
                        <a:t>alte Welt der Fortbildung</a:t>
                      </a:r>
                      <a:endParaRPr sz="2200" b="1">
                        <a:solidFill>
                          <a:srgbClr val="505050"/>
                        </a:solidFill>
                        <a:latin typeface="Caveat"/>
                        <a:ea typeface="Caveat"/>
                        <a:cs typeface="Caveat"/>
                        <a:sym typeface="Caveat"/>
                      </a:endParaRPr>
                    </a:p>
                  </a:txBody>
                  <a:tcPr marL="63500" marR="63500" marT="63500" marB="63500" anchor="ctr">
                    <a:lnL w="12700" cap="flat" cmpd="sng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2200" b="1">
                          <a:solidFill>
                            <a:srgbClr val="505050"/>
                          </a:solidFill>
                          <a:latin typeface="Caveat"/>
                          <a:ea typeface="Caveat"/>
                          <a:cs typeface="Caveat"/>
                          <a:sym typeface="Caveat"/>
                        </a:rPr>
                        <a:t>vs.</a:t>
                      </a:r>
                      <a:endParaRPr sz="2200" b="1">
                        <a:solidFill>
                          <a:srgbClr val="505050"/>
                        </a:solidFill>
                        <a:latin typeface="Caveat"/>
                        <a:ea typeface="Caveat"/>
                        <a:cs typeface="Caveat"/>
                        <a:sym typeface="Caveat"/>
                      </a:endParaRPr>
                    </a:p>
                  </a:txBody>
                  <a:tcPr marL="63500" marR="63500" marT="63500" marB="63500" anchor="ctr">
                    <a:lnL w="12700" cap="flat" cmpd="sng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2200" b="1">
                          <a:solidFill>
                            <a:srgbClr val="505050"/>
                          </a:solidFill>
                          <a:latin typeface="Caveat"/>
                          <a:ea typeface="Caveat"/>
                          <a:cs typeface="Caveat"/>
                          <a:sym typeface="Caveat"/>
                        </a:rPr>
                        <a:t>neue Welt der Fortbildung</a:t>
                      </a:r>
                      <a:endParaRPr sz="2200" b="1">
                        <a:solidFill>
                          <a:srgbClr val="505050"/>
                        </a:solidFill>
                        <a:latin typeface="Caveat"/>
                        <a:ea typeface="Caveat"/>
                        <a:cs typeface="Caveat"/>
                        <a:sym typeface="Caveat"/>
                      </a:endParaRPr>
                    </a:p>
                  </a:txBody>
                  <a:tcPr marL="63500" marR="63500" marT="63500" marB="63500" anchor="ctr">
                    <a:lnL w="12700" cap="flat" cmpd="sng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5"/>
          <p:cNvSpPr txBox="1">
            <a:spLocks noGrp="1"/>
          </p:cNvSpPr>
          <p:nvPr>
            <p:ph type="ctrTitle"/>
          </p:nvPr>
        </p:nvSpPr>
        <p:spPr>
          <a:xfrm>
            <a:off x="897225" y="2072225"/>
            <a:ext cx="6844500" cy="525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Peer-to-Peer Formate für Mikrofortbildungen</a:t>
            </a:r>
            <a:endParaRPr/>
          </a:p>
        </p:txBody>
      </p:sp>
      <p:sp>
        <p:nvSpPr>
          <p:cNvPr id="109" name="Google Shape;109;p25"/>
          <p:cNvSpPr txBox="1">
            <a:spLocks noGrp="1"/>
          </p:cNvSpPr>
          <p:nvPr>
            <p:ph type="subTitle" idx="1"/>
          </p:nvPr>
        </p:nvSpPr>
        <p:spPr>
          <a:xfrm>
            <a:off x="897225" y="2701375"/>
            <a:ext cx="68445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Einführung von Jöran Muuß-Merholz</a:t>
            </a:r>
            <a:endParaRPr/>
          </a:p>
        </p:txBody>
      </p:sp>
      <p:sp>
        <p:nvSpPr>
          <p:cNvPr id="110" name="Google Shape;110;p25"/>
          <p:cNvSpPr txBox="1">
            <a:spLocks noGrp="1"/>
          </p:cNvSpPr>
          <p:nvPr>
            <p:ph type="subTitle" idx="2"/>
          </p:nvPr>
        </p:nvSpPr>
        <p:spPr>
          <a:xfrm>
            <a:off x="897225" y="289425"/>
            <a:ext cx="7627800" cy="77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de" i="0"/>
              <a:t>Diese Präsentation ist Teil des Lernangebots </a:t>
            </a:r>
            <a:br>
              <a:rPr lang="de" i="0"/>
            </a:br>
            <a:r>
              <a:rPr lang="de" i="0">
                <a:solidFill>
                  <a:schemeClr val="lt1"/>
                </a:solidFill>
              </a:rPr>
              <a:t>„</a:t>
            </a:r>
            <a:r>
              <a:rPr lang="de" i="0"/>
              <a:t>Peer-to-Peer Formate für Mikrofortbildungen”</a:t>
            </a:r>
            <a:endParaRPr i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43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1287" r="11295"/>
          <a:stretch/>
        </p:blipFill>
        <p:spPr>
          <a:xfrm>
            <a:off x="691597" y="1405388"/>
            <a:ext cx="2538000" cy="2241300"/>
          </a:xfrm>
          <a:prstGeom prst="rect">
            <a:avLst/>
          </a:prstGeom>
        </p:spPr>
      </p:pic>
      <p:pic>
        <p:nvPicPr>
          <p:cNvPr id="234" name="Google Shape;234;p43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 l="7532" r="7541"/>
          <a:stretch/>
        </p:blipFill>
        <p:spPr>
          <a:xfrm>
            <a:off x="5809272" y="1405388"/>
            <a:ext cx="2537999" cy="2241300"/>
          </a:xfrm>
          <a:prstGeom prst="rect">
            <a:avLst/>
          </a:prstGeom>
        </p:spPr>
      </p:pic>
      <p:sp>
        <p:nvSpPr>
          <p:cNvPr id="235" name="Google Shape;235;p43"/>
          <p:cNvSpPr txBox="1"/>
          <p:nvPr/>
        </p:nvSpPr>
        <p:spPr>
          <a:xfrm>
            <a:off x="3891000" y="628650"/>
            <a:ext cx="1362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2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Rollen</a:t>
            </a:r>
            <a:endParaRPr sz="2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43"/>
          <p:cNvSpPr txBox="1"/>
          <p:nvPr/>
        </p:nvSpPr>
        <p:spPr>
          <a:xfrm>
            <a:off x="576100" y="3790950"/>
            <a:ext cx="2769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de" sz="2000" b="1">
                <a:solidFill>
                  <a:srgbClr val="505050"/>
                </a:solidFill>
                <a:latin typeface="Caveat"/>
                <a:ea typeface="Caveat"/>
                <a:cs typeface="Caveat"/>
                <a:sym typeface="Caveat"/>
              </a:rPr>
              <a:t>alte Welt der Fortbildung</a:t>
            </a:r>
            <a:endParaRPr b="1">
              <a:solidFill>
                <a:srgbClr val="50505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237" name="Google Shape;237;p43"/>
          <p:cNvSpPr txBox="1"/>
          <p:nvPr/>
        </p:nvSpPr>
        <p:spPr>
          <a:xfrm>
            <a:off x="5578275" y="3790950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de" sz="2000" b="1">
                <a:solidFill>
                  <a:srgbClr val="505050"/>
                </a:solidFill>
                <a:latin typeface="Caveat"/>
                <a:ea typeface="Caveat"/>
                <a:cs typeface="Caveat"/>
                <a:sym typeface="Caveat"/>
              </a:rPr>
              <a:t>neue Welt der Fortbildung</a:t>
            </a:r>
            <a:endParaRPr b="1">
              <a:solidFill>
                <a:srgbClr val="50505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44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1287" r="11295"/>
          <a:stretch/>
        </p:blipFill>
        <p:spPr>
          <a:xfrm>
            <a:off x="691597" y="1405388"/>
            <a:ext cx="2538000" cy="2241300"/>
          </a:xfrm>
          <a:prstGeom prst="rect">
            <a:avLst/>
          </a:prstGeom>
        </p:spPr>
      </p:pic>
      <p:pic>
        <p:nvPicPr>
          <p:cNvPr id="243" name="Google Shape;243;p44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 l="7532" r="7541"/>
          <a:stretch/>
        </p:blipFill>
        <p:spPr>
          <a:xfrm>
            <a:off x="5809272" y="1405388"/>
            <a:ext cx="2537999" cy="2241300"/>
          </a:xfrm>
          <a:prstGeom prst="rect">
            <a:avLst/>
          </a:prstGeom>
        </p:spPr>
      </p:pic>
      <p:sp>
        <p:nvSpPr>
          <p:cNvPr id="244" name="Google Shape;244;p44"/>
          <p:cNvSpPr txBox="1"/>
          <p:nvPr/>
        </p:nvSpPr>
        <p:spPr>
          <a:xfrm>
            <a:off x="3728400" y="638175"/>
            <a:ext cx="1687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2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Planung</a:t>
            </a:r>
            <a:endParaRPr sz="2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44"/>
          <p:cNvSpPr txBox="1"/>
          <p:nvPr/>
        </p:nvSpPr>
        <p:spPr>
          <a:xfrm>
            <a:off x="576100" y="3790950"/>
            <a:ext cx="2769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de" sz="2000" b="1">
                <a:solidFill>
                  <a:srgbClr val="505050"/>
                </a:solidFill>
                <a:latin typeface="Caveat"/>
                <a:ea typeface="Caveat"/>
                <a:cs typeface="Caveat"/>
                <a:sym typeface="Caveat"/>
              </a:rPr>
              <a:t>alte Welt der Fortbildung</a:t>
            </a:r>
            <a:endParaRPr b="1">
              <a:solidFill>
                <a:srgbClr val="50505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246" name="Google Shape;246;p44"/>
          <p:cNvSpPr txBox="1"/>
          <p:nvPr/>
        </p:nvSpPr>
        <p:spPr>
          <a:xfrm>
            <a:off x="5578275" y="3790950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de" sz="2000" b="1">
                <a:solidFill>
                  <a:srgbClr val="505050"/>
                </a:solidFill>
                <a:latin typeface="Caveat"/>
                <a:ea typeface="Caveat"/>
                <a:cs typeface="Caveat"/>
                <a:sym typeface="Caveat"/>
              </a:rPr>
              <a:t>neue Welt der Fortbildung</a:t>
            </a:r>
            <a:endParaRPr b="1">
              <a:solidFill>
                <a:srgbClr val="50505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45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1287" r="11295"/>
          <a:stretch/>
        </p:blipFill>
        <p:spPr>
          <a:xfrm>
            <a:off x="691597" y="1405388"/>
            <a:ext cx="2538000" cy="2241300"/>
          </a:xfrm>
          <a:prstGeom prst="rect">
            <a:avLst/>
          </a:prstGeom>
        </p:spPr>
      </p:pic>
      <p:pic>
        <p:nvPicPr>
          <p:cNvPr id="252" name="Google Shape;252;p45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 l="7532" r="7541"/>
          <a:stretch/>
        </p:blipFill>
        <p:spPr>
          <a:xfrm>
            <a:off x="5809272" y="1405388"/>
            <a:ext cx="2537999" cy="2241300"/>
          </a:xfrm>
          <a:prstGeom prst="rect">
            <a:avLst/>
          </a:prstGeom>
        </p:spPr>
      </p:pic>
      <p:sp>
        <p:nvSpPr>
          <p:cNvPr id="253" name="Google Shape;253;p45"/>
          <p:cNvSpPr txBox="1"/>
          <p:nvPr/>
        </p:nvSpPr>
        <p:spPr>
          <a:xfrm>
            <a:off x="3891000" y="628650"/>
            <a:ext cx="1362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2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Formen</a:t>
            </a:r>
            <a:endParaRPr sz="2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p45"/>
          <p:cNvSpPr txBox="1"/>
          <p:nvPr/>
        </p:nvSpPr>
        <p:spPr>
          <a:xfrm>
            <a:off x="576100" y="3790950"/>
            <a:ext cx="2769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de" sz="2000" b="1">
                <a:solidFill>
                  <a:srgbClr val="505050"/>
                </a:solidFill>
                <a:latin typeface="Caveat"/>
                <a:ea typeface="Caveat"/>
                <a:cs typeface="Caveat"/>
                <a:sym typeface="Caveat"/>
              </a:rPr>
              <a:t>alte Welt der Fortbildung</a:t>
            </a:r>
            <a:endParaRPr b="1">
              <a:solidFill>
                <a:srgbClr val="50505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255" name="Google Shape;255;p45"/>
          <p:cNvSpPr txBox="1"/>
          <p:nvPr/>
        </p:nvSpPr>
        <p:spPr>
          <a:xfrm>
            <a:off x="5578275" y="3790950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de" sz="2000" b="1">
                <a:solidFill>
                  <a:srgbClr val="505050"/>
                </a:solidFill>
                <a:latin typeface="Caveat"/>
                <a:ea typeface="Caveat"/>
                <a:cs typeface="Caveat"/>
                <a:sym typeface="Caveat"/>
              </a:rPr>
              <a:t>neue Welt der Fortbildung</a:t>
            </a:r>
            <a:endParaRPr b="1">
              <a:solidFill>
                <a:srgbClr val="50505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46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1287" r="11295"/>
          <a:stretch/>
        </p:blipFill>
        <p:spPr>
          <a:xfrm>
            <a:off x="691597" y="1405388"/>
            <a:ext cx="2538000" cy="2241300"/>
          </a:xfrm>
          <a:prstGeom prst="rect">
            <a:avLst/>
          </a:prstGeom>
        </p:spPr>
      </p:pic>
      <p:pic>
        <p:nvPicPr>
          <p:cNvPr id="261" name="Google Shape;261;p46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 l="7532" r="7541"/>
          <a:stretch/>
        </p:blipFill>
        <p:spPr>
          <a:xfrm>
            <a:off x="5809272" y="1405388"/>
            <a:ext cx="2537999" cy="2241300"/>
          </a:xfrm>
          <a:prstGeom prst="rect">
            <a:avLst/>
          </a:prstGeom>
        </p:spPr>
      </p:pic>
      <p:sp>
        <p:nvSpPr>
          <p:cNvPr id="262" name="Google Shape;262;p46"/>
          <p:cNvSpPr txBox="1"/>
          <p:nvPr/>
        </p:nvSpPr>
        <p:spPr>
          <a:xfrm>
            <a:off x="3421950" y="657200"/>
            <a:ext cx="2300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2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Erwartungen</a:t>
            </a:r>
            <a:endParaRPr sz="22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46"/>
          <p:cNvSpPr txBox="1"/>
          <p:nvPr/>
        </p:nvSpPr>
        <p:spPr>
          <a:xfrm>
            <a:off x="576100" y="3790950"/>
            <a:ext cx="2769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de" sz="2000" b="1">
                <a:solidFill>
                  <a:srgbClr val="505050"/>
                </a:solidFill>
                <a:latin typeface="Caveat"/>
                <a:ea typeface="Caveat"/>
                <a:cs typeface="Caveat"/>
                <a:sym typeface="Caveat"/>
              </a:rPr>
              <a:t>alte Welt der Fortbildung</a:t>
            </a:r>
            <a:endParaRPr b="1">
              <a:solidFill>
                <a:srgbClr val="50505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264" name="Google Shape;264;p46"/>
          <p:cNvSpPr txBox="1"/>
          <p:nvPr/>
        </p:nvSpPr>
        <p:spPr>
          <a:xfrm>
            <a:off x="5578275" y="3790950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de" sz="2000" b="1">
                <a:solidFill>
                  <a:srgbClr val="505050"/>
                </a:solidFill>
                <a:latin typeface="Caveat"/>
                <a:ea typeface="Caveat"/>
                <a:cs typeface="Caveat"/>
                <a:sym typeface="Caveat"/>
              </a:rPr>
              <a:t>neue Welt der Fortbildung</a:t>
            </a:r>
            <a:endParaRPr b="1">
              <a:solidFill>
                <a:srgbClr val="50505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47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1287" r="11295"/>
          <a:stretch/>
        </p:blipFill>
        <p:spPr>
          <a:xfrm>
            <a:off x="691597" y="1405388"/>
            <a:ext cx="2538000" cy="2241300"/>
          </a:xfrm>
          <a:prstGeom prst="rect">
            <a:avLst/>
          </a:prstGeom>
        </p:spPr>
      </p:pic>
      <p:pic>
        <p:nvPicPr>
          <p:cNvPr id="270" name="Google Shape;270;p47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 l="7532" r="7541"/>
          <a:stretch/>
        </p:blipFill>
        <p:spPr>
          <a:xfrm>
            <a:off x="5809272" y="1405388"/>
            <a:ext cx="2537999" cy="2241300"/>
          </a:xfrm>
          <a:prstGeom prst="rect">
            <a:avLst/>
          </a:prstGeom>
        </p:spPr>
      </p:pic>
      <p:sp>
        <p:nvSpPr>
          <p:cNvPr id="271" name="Google Shape;271;p47"/>
          <p:cNvSpPr txBox="1"/>
          <p:nvPr/>
        </p:nvSpPr>
        <p:spPr>
          <a:xfrm>
            <a:off x="3579000" y="628650"/>
            <a:ext cx="1986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2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Expertise</a:t>
            </a:r>
            <a:endParaRPr sz="2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47"/>
          <p:cNvSpPr txBox="1"/>
          <p:nvPr/>
        </p:nvSpPr>
        <p:spPr>
          <a:xfrm>
            <a:off x="576100" y="3790950"/>
            <a:ext cx="2769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de" sz="2000" b="1">
                <a:solidFill>
                  <a:srgbClr val="505050"/>
                </a:solidFill>
                <a:latin typeface="Caveat"/>
                <a:ea typeface="Caveat"/>
                <a:cs typeface="Caveat"/>
                <a:sym typeface="Caveat"/>
              </a:rPr>
              <a:t>alte Welt der Fortbildung</a:t>
            </a:r>
            <a:endParaRPr b="1">
              <a:solidFill>
                <a:srgbClr val="50505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273" name="Google Shape;273;p47"/>
          <p:cNvSpPr txBox="1"/>
          <p:nvPr/>
        </p:nvSpPr>
        <p:spPr>
          <a:xfrm>
            <a:off x="5578275" y="3790950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de" sz="2000" b="1">
                <a:solidFill>
                  <a:srgbClr val="505050"/>
                </a:solidFill>
                <a:latin typeface="Caveat"/>
                <a:ea typeface="Caveat"/>
                <a:cs typeface="Caveat"/>
                <a:sym typeface="Caveat"/>
              </a:rPr>
              <a:t>neue Welt der Fortbildung</a:t>
            </a:r>
            <a:endParaRPr b="1">
              <a:solidFill>
                <a:srgbClr val="50505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48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1287" r="11295"/>
          <a:stretch/>
        </p:blipFill>
        <p:spPr>
          <a:xfrm>
            <a:off x="691597" y="1405388"/>
            <a:ext cx="2538000" cy="2241300"/>
          </a:xfrm>
          <a:prstGeom prst="rect">
            <a:avLst/>
          </a:prstGeom>
        </p:spPr>
      </p:pic>
      <p:pic>
        <p:nvPicPr>
          <p:cNvPr id="279" name="Google Shape;279;p48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 l="7532" r="7541"/>
          <a:stretch/>
        </p:blipFill>
        <p:spPr>
          <a:xfrm>
            <a:off x="5809272" y="1405388"/>
            <a:ext cx="2537999" cy="2241300"/>
          </a:xfrm>
          <a:prstGeom prst="rect">
            <a:avLst/>
          </a:prstGeom>
        </p:spPr>
      </p:pic>
      <p:sp>
        <p:nvSpPr>
          <p:cNvPr id="280" name="Google Shape;280;p48"/>
          <p:cNvSpPr txBox="1"/>
          <p:nvPr/>
        </p:nvSpPr>
        <p:spPr>
          <a:xfrm>
            <a:off x="3891000" y="628650"/>
            <a:ext cx="1362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2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Leitbild</a:t>
            </a:r>
            <a:endParaRPr sz="2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48"/>
          <p:cNvSpPr txBox="1"/>
          <p:nvPr/>
        </p:nvSpPr>
        <p:spPr>
          <a:xfrm>
            <a:off x="576100" y="3790950"/>
            <a:ext cx="2769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de" sz="2000" b="1">
                <a:solidFill>
                  <a:srgbClr val="505050"/>
                </a:solidFill>
                <a:latin typeface="Caveat"/>
                <a:ea typeface="Caveat"/>
                <a:cs typeface="Caveat"/>
                <a:sym typeface="Caveat"/>
              </a:rPr>
              <a:t>alte Welt der Fortbildung</a:t>
            </a:r>
            <a:endParaRPr b="1">
              <a:solidFill>
                <a:srgbClr val="50505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282" name="Google Shape;282;p48"/>
          <p:cNvSpPr txBox="1"/>
          <p:nvPr/>
        </p:nvSpPr>
        <p:spPr>
          <a:xfrm>
            <a:off x="5578275" y="3790950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de" sz="2000" b="1">
                <a:solidFill>
                  <a:srgbClr val="505050"/>
                </a:solidFill>
                <a:latin typeface="Caveat"/>
                <a:ea typeface="Caveat"/>
                <a:cs typeface="Caveat"/>
                <a:sym typeface="Caveat"/>
              </a:rPr>
              <a:t>neue Welt der Fortbildung</a:t>
            </a:r>
            <a:endParaRPr b="1">
              <a:solidFill>
                <a:srgbClr val="50505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Google Shape;287;p49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1287" r="11295"/>
          <a:stretch/>
        </p:blipFill>
        <p:spPr>
          <a:xfrm>
            <a:off x="691597" y="1405388"/>
            <a:ext cx="2538000" cy="2241300"/>
          </a:xfrm>
          <a:prstGeom prst="rect">
            <a:avLst/>
          </a:prstGeom>
        </p:spPr>
      </p:pic>
      <p:pic>
        <p:nvPicPr>
          <p:cNvPr id="288" name="Google Shape;288;p49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 l="7532" r="7541"/>
          <a:stretch/>
        </p:blipFill>
        <p:spPr>
          <a:xfrm>
            <a:off x="5809272" y="1405388"/>
            <a:ext cx="2537999" cy="2241300"/>
          </a:xfrm>
          <a:prstGeom prst="rect">
            <a:avLst/>
          </a:prstGeom>
        </p:spPr>
      </p:pic>
      <p:sp>
        <p:nvSpPr>
          <p:cNvPr id="289" name="Google Shape;289;p49"/>
          <p:cNvSpPr txBox="1"/>
          <p:nvPr/>
        </p:nvSpPr>
        <p:spPr>
          <a:xfrm>
            <a:off x="3647100" y="647700"/>
            <a:ext cx="18498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2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Ergebnisse</a:t>
            </a:r>
            <a:endParaRPr sz="26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49"/>
          <p:cNvSpPr txBox="1"/>
          <p:nvPr/>
        </p:nvSpPr>
        <p:spPr>
          <a:xfrm>
            <a:off x="576100" y="3790950"/>
            <a:ext cx="2769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de" sz="2000" b="1">
                <a:solidFill>
                  <a:srgbClr val="505050"/>
                </a:solidFill>
                <a:latin typeface="Caveat"/>
                <a:ea typeface="Caveat"/>
                <a:cs typeface="Caveat"/>
                <a:sym typeface="Caveat"/>
              </a:rPr>
              <a:t>alte Welt der Fortbildung</a:t>
            </a:r>
            <a:endParaRPr b="1">
              <a:solidFill>
                <a:srgbClr val="50505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291" name="Google Shape;291;p49"/>
          <p:cNvSpPr txBox="1"/>
          <p:nvPr/>
        </p:nvSpPr>
        <p:spPr>
          <a:xfrm>
            <a:off x="5578275" y="3790950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de" sz="2000" b="1">
                <a:solidFill>
                  <a:srgbClr val="505050"/>
                </a:solidFill>
                <a:latin typeface="Caveat"/>
                <a:ea typeface="Caveat"/>
                <a:cs typeface="Caveat"/>
                <a:sym typeface="Caveat"/>
              </a:rPr>
              <a:t>neue Welt der Fortbildung</a:t>
            </a:r>
            <a:endParaRPr b="1">
              <a:solidFill>
                <a:srgbClr val="50505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50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1287" r="11295"/>
          <a:stretch/>
        </p:blipFill>
        <p:spPr>
          <a:xfrm>
            <a:off x="691597" y="1405388"/>
            <a:ext cx="2538000" cy="2241300"/>
          </a:xfrm>
          <a:prstGeom prst="rect">
            <a:avLst/>
          </a:prstGeom>
        </p:spPr>
      </p:pic>
      <p:pic>
        <p:nvPicPr>
          <p:cNvPr id="297" name="Google Shape;297;p50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 l="7532" r="7541"/>
          <a:stretch/>
        </p:blipFill>
        <p:spPr>
          <a:xfrm>
            <a:off x="5809272" y="1405388"/>
            <a:ext cx="2537999" cy="2241300"/>
          </a:xfrm>
          <a:prstGeom prst="rect">
            <a:avLst/>
          </a:prstGeom>
        </p:spPr>
      </p:pic>
      <p:sp>
        <p:nvSpPr>
          <p:cNvPr id="298" name="Google Shape;298;p50"/>
          <p:cNvSpPr txBox="1"/>
          <p:nvPr/>
        </p:nvSpPr>
        <p:spPr>
          <a:xfrm>
            <a:off x="3891000" y="628650"/>
            <a:ext cx="1362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2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Ziele</a:t>
            </a:r>
            <a:endParaRPr sz="2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Google Shape;299;p50"/>
          <p:cNvSpPr txBox="1"/>
          <p:nvPr/>
        </p:nvSpPr>
        <p:spPr>
          <a:xfrm>
            <a:off x="576100" y="3790950"/>
            <a:ext cx="2769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de" sz="2000" b="1">
                <a:solidFill>
                  <a:srgbClr val="505050"/>
                </a:solidFill>
                <a:latin typeface="Caveat"/>
                <a:ea typeface="Caveat"/>
                <a:cs typeface="Caveat"/>
                <a:sym typeface="Caveat"/>
              </a:rPr>
              <a:t>alte Welt der Fortbildung</a:t>
            </a:r>
            <a:endParaRPr b="1">
              <a:solidFill>
                <a:srgbClr val="50505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300" name="Google Shape;300;p50"/>
          <p:cNvSpPr txBox="1"/>
          <p:nvPr/>
        </p:nvSpPr>
        <p:spPr>
          <a:xfrm>
            <a:off x="5578275" y="3790950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de" sz="2000" b="1">
                <a:solidFill>
                  <a:srgbClr val="505050"/>
                </a:solidFill>
                <a:latin typeface="Caveat"/>
                <a:ea typeface="Caveat"/>
                <a:cs typeface="Caveat"/>
                <a:sym typeface="Caveat"/>
              </a:rPr>
              <a:t>neue Welt der Fortbildung</a:t>
            </a:r>
            <a:endParaRPr b="1">
              <a:solidFill>
                <a:srgbClr val="50505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oogle Shape;305;p5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1287" r="11295"/>
          <a:stretch/>
        </p:blipFill>
        <p:spPr>
          <a:xfrm>
            <a:off x="691597" y="1405388"/>
            <a:ext cx="2538000" cy="2241300"/>
          </a:xfrm>
          <a:prstGeom prst="rect">
            <a:avLst/>
          </a:prstGeom>
        </p:spPr>
      </p:pic>
      <p:pic>
        <p:nvPicPr>
          <p:cNvPr id="306" name="Google Shape;306;p51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 l="7532" r="7541"/>
          <a:stretch/>
        </p:blipFill>
        <p:spPr>
          <a:xfrm>
            <a:off x="5809272" y="1405388"/>
            <a:ext cx="2537999" cy="2241300"/>
          </a:xfrm>
          <a:prstGeom prst="rect">
            <a:avLst/>
          </a:prstGeom>
        </p:spPr>
      </p:pic>
      <p:sp>
        <p:nvSpPr>
          <p:cNvPr id="307" name="Google Shape;307;p51"/>
          <p:cNvSpPr txBox="1"/>
          <p:nvPr/>
        </p:nvSpPr>
        <p:spPr>
          <a:xfrm>
            <a:off x="3891000" y="628650"/>
            <a:ext cx="1362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2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Inhalte</a:t>
            </a:r>
            <a:endParaRPr sz="2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51"/>
          <p:cNvSpPr txBox="1"/>
          <p:nvPr/>
        </p:nvSpPr>
        <p:spPr>
          <a:xfrm>
            <a:off x="576100" y="3790950"/>
            <a:ext cx="2769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de" sz="2000" b="1">
                <a:solidFill>
                  <a:srgbClr val="505050"/>
                </a:solidFill>
                <a:latin typeface="Caveat"/>
                <a:ea typeface="Caveat"/>
                <a:cs typeface="Caveat"/>
                <a:sym typeface="Caveat"/>
              </a:rPr>
              <a:t>alte Welt der Fortbildung</a:t>
            </a:r>
            <a:endParaRPr b="1">
              <a:solidFill>
                <a:srgbClr val="50505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309" name="Google Shape;309;p51"/>
          <p:cNvSpPr txBox="1"/>
          <p:nvPr/>
        </p:nvSpPr>
        <p:spPr>
          <a:xfrm>
            <a:off x="5578275" y="3790950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de" sz="2000" b="1">
                <a:solidFill>
                  <a:srgbClr val="505050"/>
                </a:solidFill>
                <a:latin typeface="Caveat"/>
                <a:ea typeface="Caveat"/>
                <a:cs typeface="Caveat"/>
                <a:sym typeface="Caveat"/>
              </a:rPr>
              <a:t>neue Welt der Fortbildung</a:t>
            </a:r>
            <a:endParaRPr b="1">
              <a:solidFill>
                <a:srgbClr val="50505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52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1287" r="11295"/>
          <a:stretch/>
        </p:blipFill>
        <p:spPr>
          <a:xfrm>
            <a:off x="691597" y="1405388"/>
            <a:ext cx="2538000" cy="2241300"/>
          </a:xfrm>
          <a:prstGeom prst="rect">
            <a:avLst/>
          </a:prstGeom>
        </p:spPr>
      </p:pic>
      <p:pic>
        <p:nvPicPr>
          <p:cNvPr id="315" name="Google Shape;315;p52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 l="7532" r="7541"/>
          <a:stretch/>
        </p:blipFill>
        <p:spPr>
          <a:xfrm>
            <a:off x="5809272" y="1405388"/>
            <a:ext cx="2537999" cy="2241300"/>
          </a:xfrm>
          <a:prstGeom prst="rect">
            <a:avLst/>
          </a:prstGeom>
        </p:spPr>
      </p:pic>
      <p:sp>
        <p:nvSpPr>
          <p:cNvPr id="316" name="Google Shape;316;p52"/>
          <p:cNvSpPr txBox="1"/>
          <p:nvPr/>
        </p:nvSpPr>
        <p:spPr>
          <a:xfrm>
            <a:off x="3728400" y="638175"/>
            <a:ext cx="1687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2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Interesse</a:t>
            </a:r>
            <a:endParaRPr sz="2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317;p52"/>
          <p:cNvSpPr txBox="1"/>
          <p:nvPr/>
        </p:nvSpPr>
        <p:spPr>
          <a:xfrm>
            <a:off x="576100" y="3790950"/>
            <a:ext cx="2769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de" sz="2000" b="1">
                <a:solidFill>
                  <a:srgbClr val="505050"/>
                </a:solidFill>
                <a:latin typeface="Caveat"/>
                <a:ea typeface="Caveat"/>
                <a:cs typeface="Caveat"/>
                <a:sym typeface="Caveat"/>
              </a:rPr>
              <a:t>alte Welt der Fortbildung</a:t>
            </a:r>
            <a:endParaRPr b="1">
              <a:solidFill>
                <a:srgbClr val="50505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318" name="Google Shape;318;p52"/>
          <p:cNvSpPr txBox="1"/>
          <p:nvPr/>
        </p:nvSpPr>
        <p:spPr>
          <a:xfrm>
            <a:off x="5578275" y="3790950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de" sz="2000" b="1">
                <a:solidFill>
                  <a:srgbClr val="505050"/>
                </a:solidFill>
                <a:latin typeface="Caveat"/>
                <a:ea typeface="Caveat"/>
                <a:cs typeface="Caveat"/>
                <a:sym typeface="Caveat"/>
              </a:rPr>
              <a:t>neue Welt der Fortbildung</a:t>
            </a:r>
            <a:endParaRPr b="1">
              <a:solidFill>
                <a:srgbClr val="50505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Agenda</a:t>
            </a:r>
            <a:endParaRPr/>
          </a:p>
        </p:txBody>
      </p:sp>
      <p:sp>
        <p:nvSpPr>
          <p:cNvPr id="116" name="Google Shape;116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6495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57"/>
              <a:buAutoNum type="arabicPeriod"/>
            </a:pPr>
            <a:r>
              <a:rPr lang="de" sz="1856"/>
              <a:t>Warum überhaupt eine zusätzliche Perspektive auf die Fortbildung?</a:t>
            </a:r>
            <a:endParaRPr sz="1856"/>
          </a:p>
          <a:p>
            <a:pPr marL="457200" lvl="0" indent="-346495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57"/>
              <a:buAutoNum type="arabicPeriod"/>
            </a:pPr>
            <a:r>
              <a:rPr lang="de" sz="1856"/>
              <a:t>Was machen Peer-to-Peer-Formate als Mikrofortbildungen aus?</a:t>
            </a:r>
            <a:endParaRPr sz="1856"/>
          </a:p>
          <a:p>
            <a:pPr marL="457200" lvl="0" indent="-346495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57"/>
              <a:buAutoNum type="arabicPeriod"/>
            </a:pPr>
            <a:r>
              <a:rPr lang="de" sz="1856"/>
              <a:t>Warum / für welche Themen eignen sich Peer-to-Peer-Formate?</a:t>
            </a:r>
            <a:endParaRPr sz="515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Google Shape;323;p53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1287" r="11295"/>
          <a:stretch/>
        </p:blipFill>
        <p:spPr>
          <a:xfrm>
            <a:off x="691597" y="1405388"/>
            <a:ext cx="2538000" cy="2241300"/>
          </a:xfrm>
          <a:prstGeom prst="rect">
            <a:avLst/>
          </a:prstGeom>
        </p:spPr>
      </p:pic>
      <p:pic>
        <p:nvPicPr>
          <p:cNvPr id="324" name="Google Shape;324;p53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 l="7532" r="7541"/>
          <a:stretch/>
        </p:blipFill>
        <p:spPr>
          <a:xfrm>
            <a:off x="5809272" y="1405388"/>
            <a:ext cx="2537999" cy="2241300"/>
          </a:xfrm>
          <a:prstGeom prst="rect">
            <a:avLst/>
          </a:prstGeom>
        </p:spPr>
      </p:pic>
      <p:sp>
        <p:nvSpPr>
          <p:cNvPr id="325" name="Google Shape;325;p53"/>
          <p:cNvSpPr txBox="1"/>
          <p:nvPr/>
        </p:nvSpPr>
        <p:spPr>
          <a:xfrm>
            <a:off x="3521850" y="647700"/>
            <a:ext cx="21003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2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Sozialform</a:t>
            </a:r>
            <a:endParaRPr sz="26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Google Shape;326;p53"/>
          <p:cNvSpPr txBox="1"/>
          <p:nvPr/>
        </p:nvSpPr>
        <p:spPr>
          <a:xfrm>
            <a:off x="576100" y="3790950"/>
            <a:ext cx="2769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de" sz="2000" b="1">
                <a:solidFill>
                  <a:srgbClr val="505050"/>
                </a:solidFill>
                <a:latin typeface="Caveat"/>
                <a:ea typeface="Caveat"/>
                <a:cs typeface="Caveat"/>
                <a:sym typeface="Caveat"/>
              </a:rPr>
              <a:t>alte Welt der Fortbildung</a:t>
            </a:r>
            <a:endParaRPr b="1">
              <a:solidFill>
                <a:srgbClr val="50505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327" name="Google Shape;327;p53"/>
          <p:cNvSpPr txBox="1"/>
          <p:nvPr/>
        </p:nvSpPr>
        <p:spPr>
          <a:xfrm>
            <a:off x="5578275" y="3790950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de" sz="2000" b="1">
                <a:solidFill>
                  <a:srgbClr val="505050"/>
                </a:solidFill>
                <a:latin typeface="Caveat"/>
                <a:ea typeface="Caveat"/>
                <a:cs typeface="Caveat"/>
                <a:sym typeface="Caveat"/>
              </a:rPr>
              <a:t>neue Welt der Fortbildung</a:t>
            </a:r>
            <a:endParaRPr b="1">
              <a:solidFill>
                <a:srgbClr val="50505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Google Shape;332;p54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1287" r="11295"/>
          <a:stretch/>
        </p:blipFill>
        <p:spPr>
          <a:xfrm>
            <a:off x="691597" y="1405388"/>
            <a:ext cx="2538000" cy="2241300"/>
          </a:xfrm>
          <a:prstGeom prst="rect">
            <a:avLst/>
          </a:prstGeom>
        </p:spPr>
      </p:pic>
      <p:pic>
        <p:nvPicPr>
          <p:cNvPr id="333" name="Google Shape;333;p54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 l="7532" r="7541"/>
          <a:stretch/>
        </p:blipFill>
        <p:spPr>
          <a:xfrm>
            <a:off x="5809272" y="1405388"/>
            <a:ext cx="2537999" cy="2241300"/>
          </a:xfrm>
          <a:prstGeom prst="rect">
            <a:avLst/>
          </a:prstGeom>
        </p:spPr>
      </p:pic>
      <p:sp>
        <p:nvSpPr>
          <p:cNvPr id="334" name="Google Shape;334;p54"/>
          <p:cNvSpPr txBox="1"/>
          <p:nvPr/>
        </p:nvSpPr>
        <p:spPr>
          <a:xfrm>
            <a:off x="3891000" y="628650"/>
            <a:ext cx="1362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2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Modus</a:t>
            </a:r>
            <a:endParaRPr sz="2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335;p54"/>
          <p:cNvSpPr txBox="1"/>
          <p:nvPr/>
        </p:nvSpPr>
        <p:spPr>
          <a:xfrm>
            <a:off x="576100" y="3790950"/>
            <a:ext cx="2769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de" sz="2000" b="1">
                <a:solidFill>
                  <a:srgbClr val="505050"/>
                </a:solidFill>
                <a:latin typeface="Caveat"/>
                <a:ea typeface="Caveat"/>
                <a:cs typeface="Caveat"/>
                <a:sym typeface="Caveat"/>
              </a:rPr>
              <a:t>alte Welt der Fortbildung</a:t>
            </a:r>
            <a:endParaRPr b="1">
              <a:solidFill>
                <a:srgbClr val="50505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336" name="Google Shape;336;p54"/>
          <p:cNvSpPr txBox="1"/>
          <p:nvPr/>
        </p:nvSpPr>
        <p:spPr>
          <a:xfrm>
            <a:off x="5578275" y="3790950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de" sz="2000" b="1">
                <a:solidFill>
                  <a:srgbClr val="505050"/>
                </a:solidFill>
                <a:latin typeface="Caveat"/>
                <a:ea typeface="Caveat"/>
                <a:cs typeface="Caveat"/>
                <a:sym typeface="Caveat"/>
              </a:rPr>
              <a:t>neue Welt der Fortbildung</a:t>
            </a:r>
            <a:endParaRPr b="1">
              <a:solidFill>
                <a:srgbClr val="50505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oogle Shape;341;p55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1287" r="11295"/>
          <a:stretch/>
        </p:blipFill>
        <p:spPr>
          <a:xfrm>
            <a:off x="691597" y="1405388"/>
            <a:ext cx="2538000" cy="2241300"/>
          </a:xfrm>
          <a:prstGeom prst="rect">
            <a:avLst/>
          </a:prstGeom>
        </p:spPr>
      </p:pic>
      <p:pic>
        <p:nvPicPr>
          <p:cNvPr id="342" name="Google Shape;342;p55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 l="7532" r="7541"/>
          <a:stretch/>
        </p:blipFill>
        <p:spPr>
          <a:xfrm>
            <a:off x="5809272" y="1405388"/>
            <a:ext cx="2537999" cy="2241300"/>
          </a:xfrm>
          <a:prstGeom prst="rect">
            <a:avLst/>
          </a:prstGeom>
        </p:spPr>
      </p:pic>
      <p:sp>
        <p:nvSpPr>
          <p:cNvPr id="343" name="Google Shape;343;p55"/>
          <p:cNvSpPr txBox="1"/>
          <p:nvPr/>
        </p:nvSpPr>
        <p:spPr>
          <a:xfrm>
            <a:off x="3760050" y="628650"/>
            <a:ext cx="1623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2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Autorität</a:t>
            </a:r>
            <a:endParaRPr sz="2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4" name="Google Shape;344;p55"/>
          <p:cNvSpPr txBox="1"/>
          <p:nvPr/>
        </p:nvSpPr>
        <p:spPr>
          <a:xfrm>
            <a:off x="576100" y="3790950"/>
            <a:ext cx="2769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de" sz="2000" b="1">
                <a:solidFill>
                  <a:srgbClr val="505050"/>
                </a:solidFill>
                <a:latin typeface="Caveat"/>
                <a:ea typeface="Caveat"/>
                <a:cs typeface="Caveat"/>
                <a:sym typeface="Caveat"/>
              </a:rPr>
              <a:t>alte Welt der Fortbildung</a:t>
            </a:r>
            <a:endParaRPr b="1">
              <a:solidFill>
                <a:srgbClr val="50505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345" name="Google Shape;345;p55"/>
          <p:cNvSpPr txBox="1"/>
          <p:nvPr/>
        </p:nvSpPr>
        <p:spPr>
          <a:xfrm>
            <a:off x="5578275" y="3790950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de" sz="2000" b="1">
                <a:solidFill>
                  <a:srgbClr val="505050"/>
                </a:solidFill>
                <a:latin typeface="Caveat"/>
                <a:ea typeface="Caveat"/>
                <a:cs typeface="Caveat"/>
                <a:sym typeface="Caveat"/>
              </a:rPr>
              <a:t>neue Welt der Fortbildung</a:t>
            </a:r>
            <a:endParaRPr b="1">
              <a:solidFill>
                <a:srgbClr val="50505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Google Shape;350;p56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1287" r="11295"/>
          <a:stretch/>
        </p:blipFill>
        <p:spPr>
          <a:xfrm>
            <a:off x="691597" y="1405388"/>
            <a:ext cx="2538000" cy="2241300"/>
          </a:xfrm>
          <a:prstGeom prst="rect">
            <a:avLst/>
          </a:prstGeom>
        </p:spPr>
      </p:pic>
      <p:pic>
        <p:nvPicPr>
          <p:cNvPr id="351" name="Google Shape;351;p56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 l="7532" r="7541"/>
          <a:stretch/>
        </p:blipFill>
        <p:spPr>
          <a:xfrm>
            <a:off x="5809272" y="1405388"/>
            <a:ext cx="2537999" cy="2241300"/>
          </a:xfrm>
          <a:prstGeom prst="rect">
            <a:avLst/>
          </a:prstGeom>
        </p:spPr>
      </p:pic>
      <p:sp>
        <p:nvSpPr>
          <p:cNvPr id="352" name="Google Shape;352;p56"/>
          <p:cNvSpPr txBox="1"/>
          <p:nvPr/>
        </p:nvSpPr>
        <p:spPr>
          <a:xfrm>
            <a:off x="3022950" y="685800"/>
            <a:ext cx="3098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2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Entscheidungshoheit</a:t>
            </a:r>
            <a:endParaRPr sz="22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Google Shape;353;p56"/>
          <p:cNvSpPr txBox="1"/>
          <p:nvPr/>
        </p:nvSpPr>
        <p:spPr>
          <a:xfrm>
            <a:off x="576100" y="3790950"/>
            <a:ext cx="2769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de" sz="2000" b="1">
                <a:solidFill>
                  <a:srgbClr val="505050"/>
                </a:solidFill>
                <a:latin typeface="Caveat"/>
                <a:ea typeface="Caveat"/>
                <a:cs typeface="Caveat"/>
                <a:sym typeface="Caveat"/>
              </a:rPr>
              <a:t>alte Welt der Fortbildung</a:t>
            </a:r>
            <a:endParaRPr b="1">
              <a:solidFill>
                <a:srgbClr val="50505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354" name="Google Shape;354;p56"/>
          <p:cNvSpPr txBox="1"/>
          <p:nvPr/>
        </p:nvSpPr>
        <p:spPr>
          <a:xfrm>
            <a:off x="5578275" y="3790950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de" sz="2000" b="1">
                <a:solidFill>
                  <a:srgbClr val="505050"/>
                </a:solidFill>
                <a:latin typeface="Caveat"/>
                <a:ea typeface="Caveat"/>
                <a:cs typeface="Caveat"/>
                <a:sym typeface="Caveat"/>
              </a:rPr>
              <a:t>neue Welt der Fortbildung</a:t>
            </a:r>
            <a:endParaRPr b="1">
              <a:solidFill>
                <a:srgbClr val="50505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Google Shape;359;p57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1287" r="11295"/>
          <a:stretch/>
        </p:blipFill>
        <p:spPr>
          <a:xfrm>
            <a:off x="691597" y="1405388"/>
            <a:ext cx="2538000" cy="2241300"/>
          </a:xfrm>
          <a:prstGeom prst="rect">
            <a:avLst/>
          </a:prstGeom>
        </p:spPr>
      </p:pic>
      <p:pic>
        <p:nvPicPr>
          <p:cNvPr id="360" name="Google Shape;360;p57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 l="7532" r="7541"/>
          <a:stretch/>
        </p:blipFill>
        <p:spPr>
          <a:xfrm>
            <a:off x="5809272" y="1405388"/>
            <a:ext cx="2537999" cy="2241300"/>
          </a:xfrm>
          <a:prstGeom prst="rect">
            <a:avLst/>
          </a:prstGeom>
        </p:spPr>
      </p:pic>
      <p:sp>
        <p:nvSpPr>
          <p:cNvPr id="361" name="Google Shape;361;p57"/>
          <p:cNvSpPr txBox="1"/>
          <p:nvPr/>
        </p:nvSpPr>
        <p:spPr>
          <a:xfrm>
            <a:off x="3022950" y="685800"/>
            <a:ext cx="30981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23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Subjekt &amp; Objekt</a:t>
            </a:r>
            <a:endParaRPr sz="23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" name="Google Shape;362;p57"/>
          <p:cNvSpPr txBox="1"/>
          <p:nvPr/>
        </p:nvSpPr>
        <p:spPr>
          <a:xfrm>
            <a:off x="576100" y="3790950"/>
            <a:ext cx="2769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de" sz="2000" b="1">
                <a:solidFill>
                  <a:srgbClr val="505050"/>
                </a:solidFill>
                <a:latin typeface="Caveat"/>
                <a:ea typeface="Caveat"/>
                <a:cs typeface="Caveat"/>
                <a:sym typeface="Caveat"/>
              </a:rPr>
              <a:t>alte Welt der Fortbildung</a:t>
            </a:r>
            <a:endParaRPr b="1">
              <a:solidFill>
                <a:srgbClr val="50505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363" name="Google Shape;363;p57"/>
          <p:cNvSpPr txBox="1"/>
          <p:nvPr/>
        </p:nvSpPr>
        <p:spPr>
          <a:xfrm>
            <a:off x="5578275" y="3790950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de" sz="2000" b="1">
                <a:solidFill>
                  <a:srgbClr val="505050"/>
                </a:solidFill>
                <a:latin typeface="Caveat"/>
                <a:ea typeface="Caveat"/>
                <a:cs typeface="Caveat"/>
                <a:sym typeface="Caveat"/>
              </a:rPr>
              <a:t>neue Welt der Fortbildung</a:t>
            </a:r>
            <a:endParaRPr b="1">
              <a:solidFill>
                <a:srgbClr val="50505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58"/>
          <p:cNvSpPr/>
          <p:nvPr/>
        </p:nvSpPr>
        <p:spPr>
          <a:xfrm>
            <a:off x="913950" y="445700"/>
            <a:ext cx="7316100" cy="4383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369" name="Google Shape;369;p58"/>
          <p:cNvGraphicFramePr/>
          <p:nvPr/>
        </p:nvGraphicFramePr>
        <p:xfrm>
          <a:off x="446200" y="180650"/>
          <a:ext cx="8135200" cy="796450"/>
        </p:xfrm>
        <a:graphic>
          <a:graphicData uri="http://schemas.openxmlformats.org/drawingml/2006/table">
            <a:tbl>
              <a:tblPr>
                <a:noFill/>
                <a:tableStyleId>{CA2E3C3A-ABB7-4DFC-91C1-6181310CCB33}</a:tableStyleId>
              </a:tblPr>
              <a:tblGrid>
                <a:gridCol w="3350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8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36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9645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2200" b="1">
                          <a:solidFill>
                            <a:srgbClr val="505050"/>
                          </a:solidFill>
                          <a:latin typeface="Caveat"/>
                          <a:ea typeface="Caveat"/>
                          <a:cs typeface="Caveat"/>
                          <a:sym typeface="Caveat"/>
                        </a:rPr>
                        <a:t>alte Welt der Fortbildung</a:t>
                      </a:r>
                      <a:endParaRPr sz="2200" b="1">
                        <a:solidFill>
                          <a:srgbClr val="505050"/>
                        </a:solidFill>
                        <a:latin typeface="Caveat"/>
                        <a:ea typeface="Caveat"/>
                        <a:cs typeface="Caveat"/>
                        <a:sym typeface="Caveat"/>
                      </a:endParaRPr>
                    </a:p>
                  </a:txBody>
                  <a:tcPr marL="63500" marR="63500" marT="63500" marB="63500" anchor="ctr">
                    <a:lnL w="12700" cap="flat" cmpd="sng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2200" b="1">
                          <a:solidFill>
                            <a:srgbClr val="505050"/>
                          </a:solidFill>
                          <a:latin typeface="Caveat"/>
                          <a:ea typeface="Caveat"/>
                          <a:cs typeface="Caveat"/>
                          <a:sym typeface="Caveat"/>
                        </a:rPr>
                        <a:t>vs.</a:t>
                      </a:r>
                      <a:endParaRPr sz="2200" b="1">
                        <a:solidFill>
                          <a:srgbClr val="505050"/>
                        </a:solidFill>
                        <a:latin typeface="Caveat"/>
                        <a:ea typeface="Caveat"/>
                        <a:cs typeface="Caveat"/>
                        <a:sym typeface="Caveat"/>
                      </a:endParaRPr>
                    </a:p>
                  </a:txBody>
                  <a:tcPr marL="63500" marR="63500" marT="63500" marB="63500" anchor="ctr">
                    <a:lnL w="12700" cap="flat" cmpd="sng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2200" b="1">
                          <a:solidFill>
                            <a:srgbClr val="505050"/>
                          </a:solidFill>
                          <a:latin typeface="Caveat"/>
                          <a:ea typeface="Caveat"/>
                          <a:cs typeface="Caveat"/>
                          <a:sym typeface="Caveat"/>
                        </a:rPr>
                        <a:t>neue Welt der Fortbildung</a:t>
                      </a:r>
                      <a:endParaRPr sz="2200" b="1">
                        <a:solidFill>
                          <a:srgbClr val="505050"/>
                        </a:solidFill>
                        <a:latin typeface="Caveat"/>
                        <a:ea typeface="Caveat"/>
                        <a:cs typeface="Caveat"/>
                        <a:sym typeface="Caveat"/>
                      </a:endParaRPr>
                    </a:p>
                  </a:txBody>
                  <a:tcPr marL="63500" marR="63500" marT="63500" marB="63500" anchor="ctr">
                    <a:lnL w="12700" cap="flat" cmpd="sng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59"/>
          <p:cNvSpPr txBox="1">
            <a:spLocks noGrp="1"/>
          </p:cNvSpPr>
          <p:nvPr>
            <p:ph type="title"/>
          </p:nvPr>
        </p:nvSpPr>
        <p:spPr>
          <a:xfrm>
            <a:off x="896150" y="1128475"/>
            <a:ext cx="5368500" cy="93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Wie verhalten sich „alt“ und „neu“ zueinander?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Google Shape;379;p60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1288" r="11288"/>
          <a:stretch/>
        </p:blipFill>
        <p:spPr>
          <a:xfrm>
            <a:off x="713393" y="1297887"/>
            <a:ext cx="2488200" cy="2197199"/>
          </a:xfrm>
          <a:prstGeom prst="rect">
            <a:avLst/>
          </a:prstGeom>
        </p:spPr>
      </p:pic>
      <p:pic>
        <p:nvPicPr>
          <p:cNvPr id="380" name="Google Shape;380;p60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 l="7533" r="7533"/>
          <a:stretch/>
        </p:blipFill>
        <p:spPr>
          <a:xfrm>
            <a:off x="4031050" y="1297887"/>
            <a:ext cx="2488202" cy="2197202"/>
          </a:xfrm>
          <a:prstGeom prst="rect">
            <a:avLst/>
          </a:prstGeom>
        </p:spPr>
      </p:pic>
      <p:sp>
        <p:nvSpPr>
          <p:cNvPr id="381" name="Google Shape;381;p60"/>
          <p:cNvSpPr txBox="1"/>
          <p:nvPr/>
        </p:nvSpPr>
        <p:spPr>
          <a:xfrm>
            <a:off x="570913" y="3619500"/>
            <a:ext cx="2769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de" sz="2000" b="1">
                <a:solidFill>
                  <a:srgbClr val="505050"/>
                </a:solidFill>
                <a:latin typeface="Caveat"/>
                <a:ea typeface="Caveat"/>
                <a:cs typeface="Caveat"/>
                <a:sym typeface="Caveat"/>
              </a:rPr>
              <a:t>alte Welt der Fortbildung</a:t>
            </a:r>
            <a:endParaRPr b="1">
              <a:solidFill>
                <a:srgbClr val="50505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382" name="Google Shape;382;p60"/>
          <p:cNvSpPr txBox="1"/>
          <p:nvPr/>
        </p:nvSpPr>
        <p:spPr>
          <a:xfrm>
            <a:off x="3775138" y="3619500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de" sz="2000" b="1">
                <a:solidFill>
                  <a:srgbClr val="505050"/>
                </a:solidFill>
                <a:latin typeface="Caveat"/>
                <a:ea typeface="Caveat"/>
                <a:cs typeface="Caveat"/>
                <a:sym typeface="Caveat"/>
              </a:rPr>
              <a:t>neue Welt der Fortbildung</a:t>
            </a:r>
            <a:endParaRPr b="1">
              <a:solidFill>
                <a:srgbClr val="50505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383" name="Google Shape;383;p60"/>
          <p:cNvSpPr txBox="1"/>
          <p:nvPr/>
        </p:nvSpPr>
        <p:spPr>
          <a:xfrm>
            <a:off x="3363200" y="3631125"/>
            <a:ext cx="485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de" sz="2000" b="1">
                <a:solidFill>
                  <a:srgbClr val="505050"/>
                </a:solidFill>
                <a:latin typeface="Caveat"/>
                <a:ea typeface="Caveat"/>
                <a:cs typeface="Caveat"/>
                <a:sym typeface="Caveat"/>
              </a:rPr>
              <a:t>vs.</a:t>
            </a:r>
            <a:endParaRPr/>
          </a:p>
        </p:txBody>
      </p:sp>
      <p:sp>
        <p:nvSpPr>
          <p:cNvPr id="384" name="Google Shape;384;p60"/>
          <p:cNvSpPr/>
          <p:nvPr/>
        </p:nvSpPr>
        <p:spPr>
          <a:xfrm>
            <a:off x="2445650" y="926050"/>
            <a:ext cx="2320800" cy="2295600"/>
          </a:xfrm>
          <a:prstGeom prst="ellipse">
            <a:avLst/>
          </a:prstGeom>
          <a:noFill/>
          <a:ln w="38100" cap="flat" cmpd="sng">
            <a:solidFill>
              <a:srgbClr val="A51B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60"/>
          <p:cNvSpPr txBox="1"/>
          <p:nvPr/>
        </p:nvSpPr>
        <p:spPr>
          <a:xfrm rot="-468896">
            <a:off x="2113924" y="494811"/>
            <a:ext cx="2768916" cy="492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de" sz="2000" b="1">
                <a:solidFill>
                  <a:srgbClr val="A51B2A"/>
                </a:solidFill>
                <a:latin typeface="Caveat"/>
                <a:ea typeface="Caveat"/>
                <a:cs typeface="Caveat"/>
                <a:sym typeface="Caveat"/>
              </a:rPr>
              <a:t>Sie befinden sich hier!</a:t>
            </a:r>
            <a:endParaRPr b="1">
              <a:solidFill>
                <a:srgbClr val="A51B2A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61"/>
          <p:cNvSpPr txBox="1">
            <a:spLocks noGrp="1"/>
          </p:cNvSpPr>
          <p:nvPr>
            <p:ph type="title"/>
          </p:nvPr>
        </p:nvSpPr>
        <p:spPr>
          <a:xfrm>
            <a:off x="881825" y="1617750"/>
            <a:ext cx="3924300" cy="21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2700"/>
              <a:t>Warum / für welche Themen eignen sich Peer-to-Peer-Formate als Mikrofortbildungen?</a:t>
            </a:r>
            <a:endParaRPr sz="2700"/>
          </a:p>
        </p:txBody>
      </p:sp>
      <p:sp>
        <p:nvSpPr>
          <p:cNvPr id="391" name="Google Shape;391;p61"/>
          <p:cNvSpPr txBox="1"/>
          <p:nvPr/>
        </p:nvSpPr>
        <p:spPr>
          <a:xfrm>
            <a:off x="2510600" y="940650"/>
            <a:ext cx="5145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3200" b="1">
                <a:solidFill>
                  <a:srgbClr val="A51B2A"/>
                </a:solidFill>
                <a:latin typeface="Calibri"/>
                <a:ea typeface="Calibri"/>
                <a:cs typeface="Calibri"/>
                <a:sym typeface="Calibri"/>
              </a:rPr>
              <a:t>3. 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" name="Google Shape;396;p62"/>
          <p:cNvPicPr preferRelativeResize="0"/>
          <p:nvPr/>
        </p:nvPicPr>
        <p:blipFill rotWithShape="1">
          <a:blip r:embed="rId3">
            <a:alphaModFix/>
          </a:blip>
          <a:srcRect t="77948" r="74240"/>
          <a:stretch/>
        </p:blipFill>
        <p:spPr>
          <a:xfrm>
            <a:off x="2216550" y="1800176"/>
            <a:ext cx="2355452" cy="107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62"/>
          <p:cNvPicPr preferRelativeResize="0"/>
          <p:nvPr/>
        </p:nvPicPr>
        <p:blipFill rotWithShape="1">
          <a:blip r:embed="rId3">
            <a:alphaModFix/>
          </a:blip>
          <a:srcRect t="77948" r="74240"/>
          <a:stretch/>
        </p:blipFill>
        <p:spPr>
          <a:xfrm>
            <a:off x="4442250" y="1800176"/>
            <a:ext cx="2355452" cy="107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62"/>
          <p:cNvPicPr preferRelativeResize="0"/>
          <p:nvPr/>
        </p:nvPicPr>
        <p:blipFill rotWithShape="1">
          <a:blip r:embed="rId3">
            <a:alphaModFix/>
          </a:blip>
          <a:srcRect t="77948" r="74240"/>
          <a:stretch/>
        </p:blipFill>
        <p:spPr>
          <a:xfrm>
            <a:off x="5916875" y="2874376"/>
            <a:ext cx="2355452" cy="107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62"/>
          <p:cNvPicPr preferRelativeResize="0"/>
          <p:nvPr/>
        </p:nvPicPr>
        <p:blipFill rotWithShape="1">
          <a:blip r:embed="rId3">
            <a:alphaModFix/>
          </a:blip>
          <a:srcRect t="77948" r="74240"/>
          <a:stretch/>
        </p:blipFill>
        <p:spPr>
          <a:xfrm>
            <a:off x="6558275" y="3948588"/>
            <a:ext cx="2355452" cy="107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62"/>
          <p:cNvPicPr preferRelativeResize="0"/>
          <p:nvPr/>
        </p:nvPicPr>
        <p:blipFill rotWithShape="1">
          <a:blip r:embed="rId3">
            <a:alphaModFix/>
          </a:blip>
          <a:srcRect t="77948" r="74240"/>
          <a:stretch/>
        </p:blipFill>
        <p:spPr>
          <a:xfrm>
            <a:off x="908350" y="2874376"/>
            <a:ext cx="2355452" cy="107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62"/>
          <p:cNvPicPr preferRelativeResize="0"/>
          <p:nvPr/>
        </p:nvPicPr>
        <p:blipFill rotWithShape="1">
          <a:blip r:embed="rId3">
            <a:alphaModFix/>
          </a:blip>
          <a:srcRect t="77948" r="74240"/>
          <a:stretch/>
        </p:blipFill>
        <p:spPr>
          <a:xfrm>
            <a:off x="100150" y="3948538"/>
            <a:ext cx="2355452" cy="1074175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62"/>
          <p:cNvSpPr txBox="1">
            <a:spLocks noGrp="1"/>
          </p:cNvSpPr>
          <p:nvPr>
            <p:ph type="title"/>
          </p:nvPr>
        </p:nvSpPr>
        <p:spPr>
          <a:xfrm>
            <a:off x="2861700" y="473475"/>
            <a:ext cx="3539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de" sz="2420"/>
              <a:t>„Es kommt drauf an …“ </a:t>
            </a:r>
            <a:endParaRPr sz="2420"/>
          </a:p>
        </p:txBody>
      </p:sp>
      <p:sp>
        <p:nvSpPr>
          <p:cNvPr id="403" name="Google Shape;403;p62"/>
          <p:cNvSpPr txBox="1"/>
          <p:nvPr/>
        </p:nvSpPr>
        <p:spPr>
          <a:xfrm>
            <a:off x="596875" y="4114800"/>
            <a:ext cx="1362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de" sz="2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Thema</a:t>
            </a:r>
            <a:endParaRPr sz="24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4" name="Google Shape;404;p62"/>
          <p:cNvSpPr txBox="1"/>
          <p:nvPr/>
        </p:nvSpPr>
        <p:spPr>
          <a:xfrm>
            <a:off x="1047775" y="3035473"/>
            <a:ext cx="2076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de" sz="2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Zielsetzung</a:t>
            </a:r>
            <a:endParaRPr sz="24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5" name="Google Shape;405;p62"/>
          <p:cNvSpPr txBox="1"/>
          <p:nvPr/>
        </p:nvSpPr>
        <p:spPr>
          <a:xfrm>
            <a:off x="2355975" y="1956150"/>
            <a:ext cx="2076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de" sz="2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Zielgruppe</a:t>
            </a:r>
            <a:endParaRPr sz="24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6" name="Google Shape;406;p62"/>
          <p:cNvSpPr txBox="1"/>
          <p:nvPr/>
        </p:nvSpPr>
        <p:spPr>
          <a:xfrm>
            <a:off x="4581675" y="1863751"/>
            <a:ext cx="20766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de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Vorwissen</a:t>
            </a:r>
            <a:br>
              <a:rPr lang="de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de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zum Thema</a:t>
            </a:r>
            <a:endParaRPr sz="16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7" name="Google Shape;407;p62"/>
          <p:cNvSpPr txBox="1"/>
          <p:nvPr/>
        </p:nvSpPr>
        <p:spPr>
          <a:xfrm>
            <a:off x="6056300" y="2943087"/>
            <a:ext cx="20766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de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Vorwissen</a:t>
            </a:r>
            <a:br>
              <a:rPr lang="de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de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zur Form</a:t>
            </a:r>
            <a:endParaRPr sz="16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8" name="Google Shape;408;p62"/>
          <p:cNvSpPr txBox="1"/>
          <p:nvPr/>
        </p:nvSpPr>
        <p:spPr>
          <a:xfrm>
            <a:off x="6697700" y="4022425"/>
            <a:ext cx="20766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de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Umstände </a:t>
            </a:r>
            <a:br>
              <a:rPr lang="de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de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(Raum &amp; Zeit)</a:t>
            </a:r>
            <a:endParaRPr sz="16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7"/>
          <p:cNvSpPr txBox="1">
            <a:spLocks noGrp="1"/>
          </p:cNvSpPr>
          <p:nvPr>
            <p:ph type="ctrTitle" idx="4294967295"/>
          </p:nvPr>
        </p:nvSpPr>
        <p:spPr>
          <a:xfrm>
            <a:off x="4053000" y="1137075"/>
            <a:ext cx="1038000" cy="2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de" sz="1150" b="0" i="1">
                <a:solidFill>
                  <a:schemeClr val="lt1"/>
                </a:solidFill>
              </a:rPr>
              <a:t>April 2020</a:t>
            </a:r>
            <a:endParaRPr sz="1150" b="0" i="1">
              <a:solidFill>
                <a:schemeClr val="lt1"/>
              </a:solidFill>
            </a:endParaRPr>
          </a:p>
        </p:txBody>
      </p:sp>
      <p:sp>
        <p:nvSpPr>
          <p:cNvPr id="122" name="Google Shape;122;p27"/>
          <p:cNvSpPr txBox="1"/>
          <p:nvPr/>
        </p:nvSpPr>
        <p:spPr>
          <a:xfrm>
            <a:off x="5089250" y="1813200"/>
            <a:ext cx="3000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500" i="1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rPr>
              <a:t>„Ich lerne so viel – </a:t>
            </a:r>
            <a:br>
              <a:rPr lang="de" sz="1500" i="1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de" sz="1500" i="1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rPr>
              <a:t>wie noch nie in meinem Beruf.“</a:t>
            </a:r>
            <a:endParaRPr sz="1500">
              <a:solidFill>
                <a:srgbClr val="505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27"/>
          <p:cNvSpPr txBox="1"/>
          <p:nvPr/>
        </p:nvSpPr>
        <p:spPr>
          <a:xfrm>
            <a:off x="1265750" y="2636625"/>
            <a:ext cx="3000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500" i="1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rPr>
              <a:t>„Das fühlt sich an wie ein Lern-Boost.“</a:t>
            </a:r>
            <a:endParaRPr sz="1500" i="1">
              <a:solidFill>
                <a:srgbClr val="505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27"/>
          <p:cNvSpPr txBox="1"/>
          <p:nvPr/>
        </p:nvSpPr>
        <p:spPr>
          <a:xfrm>
            <a:off x="1265750" y="3661100"/>
            <a:ext cx="3305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500" i="1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rPr>
              <a:t>„Wir lernen, gemeinsam im Kollegium, gerade jeden Tag so viel dazu.“</a:t>
            </a:r>
            <a:endParaRPr sz="1500" i="1">
              <a:solidFill>
                <a:srgbClr val="505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6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Exkurs: Was bedeutet „Expertise“?</a:t>
            </a:r>
            <a:endParaRPr/>
          </a:p>
        </p:txBody>
      </p:sp>
      <p:pic>
        <p:nvPicPr>
          <p:cNvPr id="414" name="Google Shape;414;p63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748" b="748"/>
          <a:stretch/>
        </p:blipFill>
        <p:spPr>
          <a:xfrm>
            <a:off x="580675" y="1318800"/>
            <a:ext cx="2837699" cy="25059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6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Der Projekt-Canvas</a:t>
            </a:r>
            <a:endParaRPr/>
          </a:p>
        </p:txBody>
      </p:sp>
      <p:sp>
        <p:nvSpPr>
          <p:cNvPr id="420" name="Google Shape;420;p6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00"/>
              <a:buChar char="✓"/>
            </a:pPr>
            <a:r>
              <a:rPr lang="de" sz="1900"/>
              <a:t>grob und ungenaues Arbeiten</a:t>
            </a:r>
            <a:endParaRPr sz="1900"/>
          </a:p>
          <a:p>
            <a:pPr marL="457200" lvl="0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00"/>
              <a:buChar char="✓"/>
            </a:pPr>
            <a:r>
              <a:rPr lang="de" sz="1900"/>
              <a:t>keine klare Reihenfolge</a:t>
            </a:r>
            <a:endParaRPr sz="1900"/>
          </a:p>
          <a:p>
            <a:pPr marL="457200" lvl="0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00"/>
              <a:buChar char="✓"/>
            </a:pPr>
            <a:r>
              <a:rPr lang="de" sz="1900"/>
              <a:t>übergreifende Fragen und Konkretisierung pro Methode</a:t>
            </a:r>
            <a:endParaRPr sz="1900"/>
          </a:p>
          <a:p>
            <a:pPr marL="457200" lvl="0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00"/>
              <a:buChar char="✓"/>
            </a:pPr>
            <a:r>
              <a:rPr lang="de" sz="1900"/>
              <a:t>„Themen-Parkplatz“</a:t>
            </a:r>
            <a:endParaRPr sz="19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66"/>
          <p:cNvSpPr txBox="1">
            <a:spLocks noGrp="1"/>
          </p:cNvSpPr>
          <p:nvPr>
            <p:ph type="title"/>
          </p:nvPr>
        </p:nvSpPr>
        <p:spPr>
          <a:xfrm>
            <a:off x="464100" y="597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Verwendete Inhalte Dritter </a:t>
            </a:r>
            <a:endParaRPr/>
          </a:p>
        </p:txBody>
      </p:sp>
      <p:sp>
        <p:nvSpPr>
          <p:cNvPr id="432" name="Google Shape;432;p66"/>
          <p:cNvSpPr txBox="1">
            <a:spLocks noGrp="1"/>
          </p:cNvSpPr>
          <p:nvPr>
            <p:ph type="body" idx="1"/>
          </p:nvPr>
        </p:nvSpPr>
        <p:spPr>
          <a:xfrm>
            <a:off x="464100" y="13048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1100">
                <a:solidFill>
                  <a:schemeClr val="dk1"/>
                </a:solidFill>
              </a:rPr>
              <a:t>Gemälde</a:t>
            </a:r>
            <a:r>
              <a:rPr lang="de" sz="1100" i="1">
                <a:solidFill>
                  <a:schemeClr val="dk1"/>
                </a:solidFill>
              </a:rPr>
              <a:t> Das Lesekabinett.</a:t>
            </a:r>
            <a:r>
              <a:rPr lang="de" sz="1100">
                <a:solidFill>
                  <a:schemeClr val="dk1"/>
                </a:solidFill>
              </a:rPr>
              <a:t> Öl auf Leinwand, 1843 von Johann Peter Hasenclever | Abbildung gemeinfrei via</a:t>
            </a:r>
            <a:br>
              <a:rPr lang="de" sz="1100">
                <a:solidFill>
                  <a:schemeClr val="dk1"/>
                </a:solidFill>
              </a:rPr>
            </a:br>
            <a:r>
              <a:rPr lang="de" sz="1100" u="sng">
                <a:solidFill>
                  <a:schemeClr val="hlink"/>
                </a:solidFill>
                <a:hlinkClick r:id="rId3"/>
              </a:rPr>
              <a:t>https://commons.wikimedia.org/wiki/File:Johann_Peter_Hasenclever_Lesekabinett_1843.jpg</a:t>
            </a:r>
            <a:r>
              <a:rPr lang="de" sz="1100">
                <a:solidFill>
                  <a:schemeClr val="dk1"/>
                </a:solidFill>
              </a:rPr>
              <a:t> (zugeschnitten)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1100">
                <a:solidFill>
                  <a:schemeClr val="dk1"/>
                </a:solidFill>
              </a:rPr>
              <a:t>Foto: </a:t>
            </a:r>
            <a:r>
              <a:rPr lang="de" sz="1100" i="1">
                <a:solidFill>
                  <a:schemeClr val="dk1"/>
                </a:solidFill>
              </a:rPr>
              <a:t>Leipzig, Universität, Anatomievorlesung</a:t>
            </a:r>
            <a:r>
              <a:rPr lang="de" sz="1100">
                <a:solidFill>
                  <a:schemeClr val="dk1"/>
                </a:solidFill>
              </a:rPr>
              <a:t>, Bundesarchiv, Bild 183-Z0622-007 / Grubitzsch (geb. Raphael), Waltraud / CC-BY-SA 3.0 DE (</a:t>
            </a:r>
            <a:r>
              <a:rPr lang="de" sz="1100" u="sng">
                <a:solidFill>
                  <a:schemeClr val="hlink"/>
                </a:solidFill>
                <a:hlinkClick r:id="rId4"/>
              </a:rPr>
              <a:t>https://creativecommons.org/licenses/by-sa/3.0/de/</a:t>
            </a:r>
            <a:r>
              <a:rPr lang="de" sz="1100">
                <a:solidFill>
                  <a:schemeClr val="dk1"/>
                </a:solidFill>
              </a:rPr>
              <a:t>) via </a:t>
            </a:r>
            <a:r>
              <a:rPr lang="de" sz="1100" u="sng">
                <a:solidFill>
                  <a:schemeClr val="hlink"/>
                </a:solidFill>
                <a:hlinkClick r:id="rId5"/>
              </a:rPr>
              <a:t>https://commons.wikimedia.org/wiki/File:Bundesarchiv_Bild_183-Z0622-007,_Leipzig,_Universit%C3%A4t,_H%C3%B6rsaal,_Anatomievorlesung.jpg?uselang=de#globalusage</a:t>
            </a:r>
            <a:r>
              <a:rPr lang="de" sz="1100">
                <a:solidFill>
                  <a:schemeClr val="dk1"/>
                </a:solidFill>
              </a:rPr>
              <a:t>)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1100">
                <a:solidFill>
                  <a:schemeClr val="dk1"/>
                </a:solidFill>
              </a:rPr>
              <a:t>Foto </a:t>
            </a:r>
            <a:r>
              <a:rPr lang="de" sz="1100" i="1">
                <a:solidFill>
                  <a:schemeClr val="dk1"/>
                </a:solidFill>
              </a:rPr>
              <a:t>OERcamp im Gruenen</a:t>
            </a:r>
            <a:r>
              <a:rPr lang="de" sz="1100">
                <a:solidFill>
                  <a:schemeClr val="dk1"/>
                </a:solidFill>
              </a:rPr>
              <a:t> von Kai Obermüller  CC BY 4.0 (</a:t>
            </a:r>
            <a:r>
              <a:rPr lang="de" sz="1100" u="sng">
                <a:solidFill>
                  <a:schemeClr val="hlink"/>
                </a:solidFill>
                <a:hlinkClick r:id="rId6"/>
              </a:rPr>
              <a:t>https://creativecommons.org/licenses/by/4.0/deed.de</a:t>
            </a:r>
            <a:r>
              <a:rPr lang="de" sz="1100">
                <a:solidFill>
                  <a:schemeClr val="dk1"/>
                </a:solidFill>
              </a:rPr>
              <a:t>)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1050">
                <a:solidFill>
                  <a:schemeClr val="dk1"/>
                </a:solidFill>
              </a:rPr>
              <a:t>Foto </a:t>
            </a:r>
            <a:r>
              <a:rPr lang="de" sz="1050" i="1">
                <a:solidFill>
                  <a:schemeClr val="dk1"/>
                </a:solidFill>
              </a:rPr>
              <a:t>OERcamp Leipzig</a:t>
            </a:r>
            <a:r>
              <a:rPr lang="de" sz="1050" i="1">
                <a:solidFill>
                  <a:srgbClr val="333333"/>
                </a:solidFill>
              </a:rPr>
              <a:t> </a:t>
            </a:r>
            <a:r>
              <a:rPr lang="de" sz="1050" i="1">
                <a:solidFill>
                  <a:schemeClr val="dk1"/>
                </a:solidFill>
              </a:rPr>
              <a:t>Tag1 Ost 13</a:t>
            </a:r>
            <a:r>
              <a:rPr lang="de" sz="1050">
                <a:solidFill>
                  <a:schemeClr val="dk1"/>
                </a:solidFill>
              </a:rPr>
              <a:t> von Gabi Fahrenkrog CC BY 4.0</a:t>
            </a:r>
            <a:r>
              <a:rPr lang="de" sz="1100">
                <a:solidFill>
                  <a:schemeClr val="dk1"/>
                </a:solidFill>
              </a:rPr>
              <a:t> (</a:t>
            </a:r>
            <a:r>
              <a:rPr lang="de" sz="1100" u="sng">
                <a:solidFill>
                  <a:schemeClr val="accent5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https://creativecommons.org/licenses/by/4.0/deed.de</a:t>
            </a:r>
            <a:r>
              <a:rPr lang="de" sz="1100">
                <a:solidFill>
                  <a:schemeClr val="dk1"/>
                </a:solidFill>
              </a:rPr>
              <a:t>)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" sz="1100">
                <a:solidFill>
                  <a:schemeClr val="dk1"/>
                </a:solidFill>
              </a:rPr>
              <a:t>Foto </a:t>
            </a:r>
            <a:r>
              <a:rPr lang="de" sz="1100" i="1">
                <a:solidFill>
                  <a:schemeClr val="dk1"/>
                </a:solidFill>
              </a:rPr>
              <a:t>in der Pause</a:t>
            </a:r>
            <a:r>
              <a:rPr lang="de" sz="1100">
                <a:solidFill>
                  <a:schemeClr val="dk1"/>
                </a:solidFill>
              </a:rPr>
              <a:t> von Stephan Röhl CC BY-SA 2.0 (</a:t>
            </a:r>
            <a:r>
              <a:rPr lang="de" sz="1100" u="sng">
                <a:solidFill>
                  <a:schemeClr val="accent5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https://creativecommons.org/licenses/by/4.0/deed.de</a:t>
            </a:r>
            <a:r>
              <a:rPr lang="de" sz="1100">
                <a:solidFill>
                  <a:schemeClr val="dk1"/>
                </a:solidFill>
              </a:rPr>
              <a:t>) via 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" sz="1100" u="sng">
                <a:solidFill>
                  <a:schemeClr val="hlink"/>
                </a:solidFill>
                <a:hlinkClick r:id="rId7"/>
              </a:rPr>
              <a:t>https://www.flickr.com/photos/boellstiftung/16927310915/in/photostream/</a:t>
            </a:r>
            <a:endParaRPr sz="105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1100">
                <a:solidFill>
                  <a:schemeClr val="dk1"/>
                </a:solidFill>
              </a:rPr>
              <a:t>Foto </a:t>
            </a:r>
            <a:r>
              <a:rPr lang="de" sz="1100" i="1">
                <a:solidFill>
                  <a:schemeClr val="dk1"/>
                </a:solidFill>
              </a:rPr>
              <a:t>T-Shirt der P2PU</a:t>
            </a:r>
            <a:r>
              <a:rPr lang="de" sz="1100">
                <a:solidFill>
                  <a:schemeClr val="dk1"/>
                </a:solidFill>
              </a:rPr>
              <a:t> von Jöran Muuß-Merholz | Lizenz: CC0 (</a:t>
            </a:r>
            <a:r>
              <a:rPr lang="de" sz="1100" u="sng">
                <a:solidFill>
                  <a:schemeClr val="hlink"/>
                </a:solidFill>
                <a:hlinkClick r:id="rId8"/>
              </a:rPr>
              <a:t>https://creativecommons.org/publicdomain/zero/1.0/deed.de</a:t>
            </a:r>
            <a:r>
              <a:rPr lang="de" sz="1100">
                <a:solidFill>
                  <a:schemeClr val="dk1"/>
                </a:solidFill>
              </a:rPr>
              <a:t>) 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1B2A"/>
        </a:solidFill>
        <a:effectLst/>
      </p:bgPr>
    </p:bg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67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dirty="0">
                <a:solidFill>
                  <a:schemeClr val="lt1"/>
                </a:solidFill>
              </a:rPr>
              <a:t>Methode 1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438" name="Google Shape;438;p67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68"/>
          <p:cNvSpPr txBox="1">
            <a:spLocks noGrp="1"/>
          </p:cNvSpPr>
          <p:nvPr>
            <p:ph type="ctrTitle"/>
          </p:nvPr>
        </p:nvSpPr>
        <p:spPr>
          <a:xfrm>
            <a:off x="897225" y="2072225"/>
            <a:ext cx="6844500" cy="525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de"/>
              <a:t>Barcamps – die Un-Konferenz</a:t>
            </a:r>
            <a:endParaRPr/>
          </a:p>
        </p:txBody>
      </p:sp>
      <p:sp>
        <p:nvSpPr>
          <p:cNvPr id="444" name="Google Shape;444;p68"/>
          <p:cNvSpPr txBox="1">
            <a:spLocks noGrp="1"/>
          </p:cNvSpPr>
          <p:nvPr>
            <p:ph type="subTitle" idx="1"/>
          </p:nvPr>
        </p:nvSpPr>
        <p:spPr>
          <a:xfrm>
            <a:off x="897225" y="3082375"/>
            <a:ext cx="6369600" cy="5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3357"/>
              <a:t>mit Jöran-Muuß-Merholz </a:t>
            </a:r>
            <a:endParaRPr sz="3357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68"/>
          <p:cNvSpPr txBox="1">
            <a:spLocks noGrp="1"/>
          </p:cNvSpPr>
          <p:nvPr>
            <p:ph type="subTitle" idx="2"/>
          </p:nvPr>
        </p:nvSpPr>
        <p:spPr>
          <a:xfrm>
            <a:off x="897225" y="334400"/>
            <a:ext cx="6137700" cy="61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" i="0" dirty="0">
                <a:solidFill>
                  <a:schemeClr val="lt1"/>
                </a:solidFill>
              </a:rPr>
              <a:t>Diese Präsentation ist Teil des Lernangebots </a:t>
            </a:r>
            <a:br>
              <a:rPr lang="de" i="0" dirty="0">
                <a:solidFill>
                  <a:schemeClr val="lt1"/>
                </a:solidFill>
              </a:rPr>
            </a:br>
            <a:r>
              <a:rPr lang="de" i="0" dirty="0">
                <a:solidFill>
                  <a:schemeClr val="lt1"/>
                </a:solidFill>
              </a:rPr>
              <a:t>„Peer-</a:t>
            </a:r>
            <a:r>
              <a:rPr lang="de" i="0" dirty="0" err="1">
                <a:solidFill>
                  <a:schemeClr val="lt1"/>
                </a:solidFill>
              </a:rPr>
              <a:t>to</a:t>
            </a:r>
            <a:r>
              <a:rPr lang="de" i="0" dirty="0">
                <a:solidFill>
                  <a:schemeClr val="lt1"/>
                </a:solidFill>
              </a:rPr>
              <a:t>-Peer Formate für Mikrofortbildungen”</a:t>
            </a:r>
            <a:endParaRPr i="0" dirty="0"/>
          </a:p>
        </p:txBody>
      </p:sp>
      <p:sp>
        <p:nvSpPr>
          <p:cNvPr id="446" name="Google Shape;446;p68"/>
          <p:cNvSpPr txBox="1">
            <a:spLocks noGrp="1"/>
          </p:cNvSpPr>
          <p:nvPr>
            <p:ph type="subTitle" idx="1"/>
          </p:nvPr>
        </p:nvSpPr>
        <p:spPr>
          <a:xfrm>
            <a:off x="897225" y="2400650"/>
            <a:ext cx="68445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b="1">
                <a:solidFill>
                  <a:srgbClr val="808080"/>
                </a:solidFill>
              </a:rPr>
              <a:t>„Dazu können wir eine Session machen …“</a:t>
            </a:r>
            <a:endParaRPr b="1">
              <a:solidFill>
                <a:srgbClr val="808080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6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So funktioniert das Format</a:t>
            </a:r>
            <a:endParaRPr/>
          </a:p>
        </p:txBody>
      </p:sp>
      <p:sp>
        <p:nvSpPr>
          <p:cNvPr id="452" name="Google Shape;452;p69"/>
          <p:cNvSpPr txBox="1">
            <a:spLocks noGrp="1"/>
          </p:cNvSpPr>
          <p:nvPr>
            <p:ph type="body" idx="1"/>
          </p:nvPr>
        </p:nvSpPr>
        <p:spPr>
          <a:xfrm>
            <a:off x="464100" y="2907975"/>
            <a:ext cx="8520600" cy="18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700" dirty="0"/>
              <a:t>Entscheidend:</a:t>
            </a:r>
            <a:endParaRPr sz="1700" dirty="0"/>
          </a:p>
          <a:p>
            <a:pPr marL="457200" lvl="0" indent="-334327" algn="l" rtl="0">
              <a:spcBef>
                <a:spcPts val="1200"/>
              </a:spcBef>
              <a:spcAft>
                <a:spcPts val="0"/>
              </a:spcAft>
              <a:buSzPct val="100000"/>
              <a:buAutoNum type="arabicPeriod" startAt="4"/>
            </a:pPr>
            <a:r>
              <a:rPr lang="de" sz="1700" dirty="0"/>
              <a:t>Die Teilnehmende entscheiden, an welchen Sessions sie teilnehmen.</a:t>
            </a:r>
            <a:endParaRPr sz="1700" dirty="0"/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SzPct val="100000"/>
              <a:buAutoNum type="arabicPeriod" startAt="4"/>
            </a:pPr>
            <a:r>
              <a:rPr lang="de" sz="1700" dirty="0"/>
              <a:t>Die Sessions werden aus dem Kreis der Teilnehmenden selbst angeboten.</a:t>
            </a:r>
            <a:endParaRPr sz="1700"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de" sz="1700" i="1" dirty="0"/>
              <a:t>„Dazu können wir eine Session machen …“</a:t>
            </a:r>
            <a:endParaRPr sz="1700" i="1" dirty="0"/>
          </a:p>
        </p:txBody>
      </p:sp>
      <p:sp>
        <p:nvSpPr>
          <p:cNvPr id="453" name="Google Shape;453;p69"/>
          <p:cNvSpPr txBox="1">
            <a:spLocks noGrp="1"/>
          </p:cNvSpPr>
          <p:nvPr>
            <p:ph type="body" idx="1"/>
          </p:nvPr>
        </p:nvSpPr>
        <p:spPr>
          <a:xfrm>
            <a:off x="464100" y="1170125"/>
            <a:ext cx="8520600" cy="18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dirty="0"/>
              <a:t>Es gibt zu einem Oberthema:</a:t>
            </a:r>
            <a:endParaRPr dirty="0"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AutoNum type="arabicPeriod"/>
            </a:pPr>
            <a:r>
              <a:rPr lang="de" dirty="0"/>
              <a:t>mehrere kompakte Workshops, genannt „Sessions“,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de" dirty="0"/>
              <a:t>in mehreren Zeitslots nacheinander,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de" dirty="0"/>
              <a:t>als mehrere Sessions parallel zueinander.</a:t>
            </a:r>
            <a:endParaRPr dirty="0"/>
          </a:p>
        </p:txBody>
      </p:sp>
      <p:pic>
        <p:nvPicPr>
          <p:cNvPr id="454" name="Google Shape;454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77443" y="285943"/>
            <a:ext cx="578138" cy="5781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7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Stellschrauben: Variationen des Formats (1)</a:t>
            </a:r>
            <a:endParaRPr/>
          </a:p>
        </p:txBody>
      </p:sp>
      <p:sp>
        <p:nvSpPr>
          <p:cNvPr id="460" name="Google Shape;460;p7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de"/>
              <a:t>Eckdaten</a:t>
            </a:r>
            <a:endParaRPr/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SzPts val="1700"/>
              <a:buAutoNum type="alphaLcPeriod"/>
            </a:pPr>
            <a:r>
              <a:rPr lang="de"/>
              <a:t>Thema</a:t>
            </a:r>
            <a:endParaRPr/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SzPts val="1700"/>
              <a:buAutoNum type="alphaLcPeriod"/>
            </a:pPr>
            <a:r>
              <a:rPr lang="de"/>
              <a:t>Dauer und Anzahl der Sessionslots</a:t>
            </a:r>
            <a:endParaRPr/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SzPts val="1700"/>
              <a:buAutoNum type="alphaLcPeriod"/>
            </a:pPr>
            <a:r>
              <a:rPr lang="de"/>
              <a:t>mögliche Räume für parallel Sessions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de"/>
              <a:t>gemeinsamer Auftakt / Abschluss / Zwischenstopp</a:t>
            </a:r>
            <a:endParaRPr/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SzPts val="1700"/>
              <a:buAutoNum type="alphaLcPeriod"/>
            </a:pPr>
            <a:r>
              <a:rPr lang="de"/>
              <a:t>z.B. Kennenlernen, Verabschieden, Organisation etc.</a:t>
            </a:r>
            <a:endParaRPr/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SzPts val="1700"/>
              <a:buAutoNum type="alphaLcPeriod"/>
            </a:pPr>
            <a:r>
              <a:rPr lang="de"/>
              <a:t>z.B. Ideen finden</a:t>
            </a:r>
            <a:endParaRPr/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SzPts val="1700"/>
              <a:buAutoNum type="alphaLcPeriod"/>
            </a:pPr>
            <a:r>
              <a:rPr lang="de"/>
              <a:t>z.B. Austausch</a:t>
            </a:r>
            <a:endParaRPr/>
          </a:p>
        </p:txBody>
      </p:sp>
      <p:pic>
        <p:nvPicPr>
          <p:cNvPr id="461" name="Google Shape;461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46400" y="340300"/>
            <a:ext cx="485901" cy="485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7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Stellschrauben: Variationen des Formats (2)</a:t>
            </a:r>
            <a:endParaRPr/>
          </a:p>
        </p:txBody>
      </p:sp>
      <p:sp>
        <p:nvSpPr>
          <p:cNvPr id="467" name="Google Shape;467;p7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 startAt="3"/>
            </a:pPr>
            <a:r>
              <a:rPr lang="de"/>
              <a:t>Dokumentation</a:t>
            </a:r>
            <a:endParaRPr/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SzPts val="1700"/>
              <a:buAutoNum type="alphaLcPeriod"/>
            </a:pPr>
            <a:r>
              <a:rPr lang="de"/>
              <a:t>z.B. kollaborative Textdokumente</a:t>
            </a:r>
            <a:endParaRPr/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SzPts val="1700"/>
              <a:buAutoNum type="alphaLcPeriod"/>
            </a:pPr>
            <a:r>
              <a:rPr lang="de"/>
              <a:t>z.B. Flipcharts und Fotos</a:t>
            </a:r>
            <a:endParaRPr/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SzPts val="1700"/>
              <a:buAutoNum type="alphaLcPeriod"/>
            </a:pPr>
            <a:r>
              <a:rPr lang="de"/>
              <a:t>z.B. gar nicht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 startAt="3"/>
            </a:pPr>
            <a:r>
              <a:rPr lang="de"/>
              <a:t>Rekrutierung / Stimulierung von Sessionangeboten</a:t>
            </a:r>
            <a:endParaRPr/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SzPts val="1700"/>
              <a:buAutoNum type="alphaLcPeriod"/>
            </a:pPr>
            <a:r>
              <a:rPr lang="de"/>
              <a:t>zu Beginn</a:t>
            </a:r>
            <a:endParaRPr/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SzPts val="1700"/>
              <a:buAutoNum type="alphaLcPeriod"/>
            </a:pPr>
            <a:r>
              <a:rPr lang="de"/>
              <a:t>vorab</a:t>
            </a:r>
            <a:endParaRPr/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SzPts val="1700"/>
              <a:buAutoNum type="alphaLcPeriod"/>
            </a:pPr>
            <a:r>
              <a:rPr lang="de"/>
              <a:t>währenddessen</a:t>
            </a:r>
            <a:endParaRPr/>
          </a:p>
        </p:txBody>
      </p:sp>
      <p:pic>
        <p:nvPicPr>
          <p:cNvPr id="468" name="Google Shape;468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46400" y="340300"/>
            <a:ext cx="485901" cy="485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7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Stellschrauben: Variationen des Formats (3)</a:t>
            </a:r>
            <a:endParaRPr/>
          </a:p>
        </p:txBody>
      </p:sp>
      <p:sp>
        <p:nvSpPr>
          <p:cNvPr id="474" name="Google Shape;474;p7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 startAt="5"/>
            </a:pPr>
            <a:r>
              <a:rPr lang="de"/>
              <a:t>Kombination mit anderen Formaten</a:t>
            </a:r>
            <a:endParaRPr/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SzPts val="1700"/>
              <a:buAutoNum type="alphaLcPeriod"/>
            </a:pPr>
            <a:r>
              <a:rPr lang="de"/>
              <a:t>z.B. einführende Vortrag</a:t>
            </a:r>
            <a:endParaRPr/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SzPts val="1700"/>
              <a:buAutoNum type="alphaLcPeriod"/>
            </a:pPr>
            <a:r>
              <a:rPr lang="de"/>
              <a:t>z.B. geplante Workshops</a:t>
            </a:r>
            <a:endParaRPr/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SzPts val="1700"/>
              <a:buAutoNum type="alphaLcPeriod"/>
            </a:pPr>
            <a:r>
              <a:rPr lang="de"/>
              <a:t>keine Vermischungen!</a:t>
            </a:r>
            <a:endParaRPr/>
          </a:p>
        </p:txBody>
      </p:sp>
      <p:pic>
        <p:nvPicPr>
          <p:cNvPr id="475" name="Google Shape;475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46400" y="340300"/>
            <a:ext cx="485901" cy="485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73"/>
          <p:cNvSpPr txBox="1">
            <a:spLocks noGrp="1"/>
          </p:cNvSpPr>
          <p:nvPr>
            <p:ph type="ctrTitle"/>
          </p:nvPr>
        </p:nvSpPr>
        <p:spPr>
          <a:xfrm>
            <a:off x="897225" y="2072225"/>
            <a:ext cx="6844500" cy="525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de"/>
              <a:t>Barcamps – die Un-Konferenz</a:t>
            </a:r>
            <a:endParaRPr>
              <a:highlight>
                <a:srgbClr val="FFFF00"/>
              </a:highlight>
            </a:endParaRPr>
          </a:p>
        </p:txBody>
      </p:sp>
      <p:sp>
        <p:nvSpPr>
          <p:cNvPr id="481" name="Google Shape;481;p73"/>
          <p:cNvSpPr txBox="1">
            <a:spLocks noGrp="1"/>
          </p:cNvSpPr>
          <p:nvPr>
            <p:ph type="subTitle" idx="2"/>
          </p:nvPr>
        </p:nvSpPr>
        <p:spPr>
          <a:xfrm>
            <a:off x="897225" y="334400"/>
            <a:ext cx="6137700" cy="61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lnSpc>
                <a:spcPct val="100000"/>
              </a:lnSpc>
              <a:spcAft>
                <a:spcPts val="1200"/>
              </a:spcAft>
              <a:buClr>
                <a:schemeClr val="dk1"/>
              </a:buClr>
              <a:buSzPts val="1100"/>
            </a:pPr>
            <a:r>
              <a:rPr lang="de-DE" i="0" dirty="0">
                <a:solidFill>
                  <a:schemeClr val="lt1"/>
                </a:solidFill>
              </a:rPr>
              <a:t>Diese Präsentation ist Teil des Lernangebots </a:t>
            </a:r>
            <a:br>
              <a:rPr lang="de-DE" i="0" dirty="0">
                <a:solidFill>
                  <a:schemeClr val="lt1"/>
                </a:solidFill>
              </a:rPr>
            </a:br>
            <a:r>
              <a:rPr lang="de-DE" i="0" dirty="0">
                <a:solidFill>
                  <a:schemeClr val="lt1"/>
                </a:solidFill>
              </a:rPr>
              <a:t>„Peer-</a:t>
            </a:r>
            <a:r>
              <a:rPr lang="de-DE" i="0" dirty="0" err="1">
                <a:solidFill>
                  <a:schemeClr val="lt1"/>
                </a:solidFill>
              </a:rPr>
              <a:t>to</a:t>
            </a:r>
            <a:r>
              <a:rPr lang="de-DE" i="0" dirty="0">
                <a:solidFill>
                  <a:schemeClr val="lt1"/>
                </a:solidFill>
              </a:rPr>
              <a:t>-Peer Formate für Mikrofortbildungen”</a:t>
            </a:r>
            <a:endParaRPr lang="de-DE" i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endParaRPr i="0" dirty="0"/>
          </a:p>
        </p:txBody>
      </p:sp>
      <p:sp>
        <p:nvSpPr>
          <p:cNvPr id="482" name="Google Shape;482;p73"/>
          <p:cNvSpPr txBox="1">
            <a:spLocks noGrp="1"/>
          </p:cNvSpPr>
          <p:nvPr>
            <p:ph type="subTitle" idx="1"/>
          </p:nvPr>
        </p:nvSpPr>
        <p:spPr>
          <a:xfrm>
            <a:off x="897225" y="2400650"/>
            <a:ext cx="68445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b="1">
                <a:solidFill>
                  <a:srgbClr val="808080"/>
                </a:solidFill>
              </a:rPr>
              <a:t>„Dazu können wir eine Session machen …“</a:t>
            </a:r>
            <a:endParaRPr b="1">
              <a:solidFill>
                <a:srgbClr val="80808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8"/>
          <p:cNvSpPr txBox="1">
            <a:spLocks noGrp="1"/>
          </p:cNvSpPr>
          <p:nvPr>
            <p:ph type="title" idx="4294967295"/>
          </p:nvPr>
        </p:nvSpPr>
        <p:spPr>
          <a:xfrm>
            <a:off x="608750" y="703350"/>
            <a:ext cx="5020500" cy="21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Mikrofortbildungen </a:t>
            </a:r>
            <a:br>
              <a:rPr lang="de"/>
            </a:br>
            <a:r>
              <a:rPr lang="de" b="0">
                <a:solidFill>
                  <a:srgbClr val="505050"/>
                </a:solidFill>
              </a:rPr>
              <a:t>kompakte Formate, </a:t>
            </a:r>
            <a:br>
              <a:rPr lang="de" b="0">
                <a:solidFill>
                  <a:srgbClr val="505050"/>
                </a:solidFill>
              </a:rPr>
            </a:br>
            <a:r>
              <a:rPr lang="de" b="0">
                <a:solidFill>
                  <a:srgbClr val="505050"/>
                </a:solidFill>
              </a:rPr>
              <a:t>integriert in den Arbeitsalltag</a:t>
            </a:r>
            <a:endParaRPr b="0">
              <a:solidFill>
                <a:srgbClr val="50505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b="1"/>
              <a:t>Peer-to-Peer (P2P)</a:t>
            </a:r>
            <a:r>
              <a:rPr lang="de"/>
              <a:t> </a:t>
            </a:r>
            <a:br>
              <a:rPr lang="de"/>
            </a:br>
            <a:r>
              <a:rPr lang="de" b="0">
                <a:solidFill>
                  <a:srgbClr val="505050"/>
                </a:solidFill>
              </a:rPr>
              <a:t>„zwischen gleichen Personen“ i.S.v. „Personen mit ähnlichen Interessen und Erfahrungen“</a:t>
            </a:r>
            <a:endParaRPr b="0">
              <a:solidFill>
                <a:srgbClr val="505050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1B2A"/>
        </a:solidFill>
        <a:effectLst/>
      </p:bgPr>
    </p:bg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7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dirty="0">
                <a:solidFill>
                  <a:schemeClr val="lt1"/>
                </a:solidFill>
              </a:rPr>
              <a:t>Methode 2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488" name="Google Shape;488;p7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75"/>
          <p:cNvSpPr txBox="1">
            <a:spLocks noGrp="1"/>
          </p:cNvSpPr>
          <p:nvPr>
            <p:ph type="ctrTitle"/>
          </p:nvPr>
        </p:nvSpPr>
        <p:spPr>
          <a:xfrm>
            <a:off x="897225" y="2072225"/>
            <a:ext cx="6844500" cy="525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Karussell-Fortbildung</a:t>
            </a:r>
            <a:endParaRPr/>
          </a:p>
        </p:txBody>
      </p:sp>
      <p:sp>
        <p:nvSpPr>
          <p:cNvPr id="494" name="Google Shape;494;p75"/>
          <p:cNvSpPr txBox="1">
            <a:spLocks noGrp="1"/>
          </p:cNvSpPr>
          <p:nvPr>
            <p:ph type="subTitle" idx="1"/>
          </p:nvPr>
        </p:nvSpPr>
        <p:spPr>
          <a:xfrm>
            <a:off x="897225" y="2400650"/>
            <a:ext cx="68445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b="1">
                <a:solidFill>
                  <a:srgbClr val="808080"/>
                </a:solidFill>
              </a:rPr>
              <a:t>„Jeder ist reihum dran.“</a:t>
            </a:r>
            <a:endParaRPr b="1">
              <a:solidFill>
                <a:srgbClr val="808080"/>
              </a:solidFill>
            </a:endParaRPr>
          </a:p>
        </p:txBody>
      </p:sp>
      <p:sp>
        <p:nvSpPr>
          <p:cNvPr id="495" name="Google Shape;495;p75"/>
          <p:cNvSpPr txBox="1">
            <a:spLocks noGrp="1"/>
          </p:cNvSpPr>
          <p:nvPr>
            <p:ph type="subTitle" idx="2"/>
          </p:nvPr>
        </p:nvSpPr>
        <p:spPr>
          <a:xfrm>
            <a:off x="897225" y="334400"/>
            <a:ext cx="6137700" cy="61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lnSpc>
                <a:spcPct val="100000"/>
              </a:lnSpc>
              <a:spcAft>
                <a:spcPts val="1200"/>
              </a:spcAft>
              <a:buClr>
                <a:schemeClr val="dk1"/>
              </a:buClr>
              <a:buSzPts val="1100"/>
            </a:pPr>
            <a:r>
              <a:rPr lang="de-DE" i="0" dirty="0">
                <a:solidFill>
                  <a:schemeClr val="lt1"/>
                </a:solidFill>
              </a:rPr>
              <a:t>Diese Präsentation ist Teil des Lernangebots </a:t>
            </a:r>
            <a:br>
              <a:rPr lang="de-DE" i="0" dirty="0">
                <a:solidFill>
                  <a:schemeClr val="lt1"/>
                </a:solidFill>
              </a:rPr>
            </a:br>
            <a:r>
              <a:rPr lang="de-DE" i="0" dirty="0">
                <a:solidFill>
                  <a:schemeClr val="lt1"/>
                </a:solidFill>
              </a:rPr>
              <a:t>„Peer-</a:t>
            </a:r>
            <a:r>
              <a:rPr lang="de-DE" i="0" dirty="0" err="1">
                <a:solidFill>
                  <a:schemeClr val="lt1"/>
                </a:solidFill>
              </a:rPr>
              <a:t>to</a:t>
            </a:r>
            <a:r>
              <a:rPr lang="de-DE" i="0" dirty="0">
                <a:solidFill>
                  <a:schemeClr val="lt1"/>
                </a:solidFill>
              </a:rPr>
              <a:t>-Peer Formate für Mikrofortbildungen”</a:t>
            </a:r>
            <a:endParaRPr lang="de-DE" i="0" dirty="0"/>
          </a:p>
        </p:txBody>
      </p:sp>
      <p:sp>
        <p:nvSpPr>
          <p:cNvPr id="496" name="Google Shape;496;p75"/>
          <p:cNvSpPr txBox="1">
            <a:spLocks noGrp="1"/>
          </p:cNvSpPr>
          <p:nvPr>
            <p:ph type="subTitle" idx="1"/>
          </p:nvPr>
        </p:nvSpPr>
        <p:spPr>
          <a:xfrm>
            <a:off x="897225" y="2963025"/>
            <a:ext cx="6369600" cy="5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3357"/>
              <a:t>mit Jöran-Muuß-Merholz </a:t>
            </a:r>
            <a:endParaRPr sz="3357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7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rgbClr val="A51B2A"/>
                </a:solidFill>
              </a:rPr>
              <a:t>So funktioniert das Format</a:t>
            </a:r>
            <a:endParaRPr>
              <a:solidFill>
                <a:srgbClr val="A51B2A"/>
              </a:solidFill>
            </a:endParaRPr>
          </a:p>
        </p:txBody>
      </p:sp>
      <p:sp>
        <p:nvSpPr>
          <p:cNvPr id="502" name="Google Shape;502;p7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de"/>
              <a:t>regelmäßige Termine mit einer relativ stabilen Gruppe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de"/>
              <a:t>gemeinsamer Themenrahmen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de"/>
              <a:t>Rotationsprinzip: Jedes Treffen wird von einer Person vorbereitet.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de"/>
              <a:t>individuelle Ausgestaltung pro Termin möglich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de"/>
              <a:t>eine Person für die übergreifende Koordination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de"/>
              <a:t>Dokumentation</a:t>
            </a:r>
            <a:endParaRPr/>
          </a:p>
        </p:txBody>
      </p:sp>
      <p:pic>
        <p:nvPicPr>
          <p:cNvPr id="503" name="Google Shape;503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77443" y="285943"/>
            <a:ext cx="578138" cy="5781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7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Stellschrauben: Variationen des Formats</a:t>
            </a:r>
            <a:endParaRPr/>
          </a:p>
        </p:txBody>
      </p:sp>
      <p:sp>
        <p:nvSpPr>
          <p:cNvPr id="509" name="Google Shape;509;p7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de"/>
              <a:t>Eckdaten</a:t>
            </a:r>
            <a:endParaRPr/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SzPts val="1700"/>
              <a:buAutoNum type="alphaLcPeriod"/>
            </a:pPr>
            <a:r>
              <a:rPr lang="de" sz="1700"/>
              <a:t>Zeit (Frequenz und Dauer)</a:t>
            </a:r>
            <a:endParaRPr sz="1700"/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SzPts val="1700"/>
              <a:buAutoNum type="alphaLcPeriod"/>
            </a:pPr>
            <a:r>
              <a:rPr lang="de" sz="1700"/>
              <a:t>Zusammensetzung</a:t>
            </a:r>
            <a:endParaRPr sz="1700"/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SzPts val="1700"/>
              <a:buAutoNum type="alphaLcPeriod"/>
            </a:pPr>
            <a:r>
              <a:rPr lang="de" sz="1700"/>
              <a:t>Methoden</a:t>
            </a:r>
            <a:endParaRPr sz="17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de"/>
              <a:t>Themenwunsch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de"/>
              <a:t>Themenvergabe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de"/>
              <a:t>Eigenständig oder angedockt</a:t>
            </a:r>
            <a:endParaRPr/>
          </a:p>
        </p:txBody>
      </p:sp>
      <p:pic>
        <p:nvPicPr>
          <p:cNvPr id="510" name="Google Shape;510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46400" y="340300"/>
            <a:ext cx="485901" cy="485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0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78"/>
          <p:cNvSpPr txBox="1">
            <a:spLocks noGrp="1"/>
          </p:cNvSpPr>
          <p:nvPr>
            <p:ph type="ctrTitle"/>
          </p:nvPr>
        </p:nvSpPr>
        <p:spPr>
          <a:xfrm>
            <a:off x="897225" y="2072225"/>
            <a:ext cx="6844500" cy="525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Karussell-Fortbildung</a:t>
            </a:r>
            <a:endParaRPr/>
          </a:p>
        </p:txBody>
      </p:sp>
      <p:sp>
        <p:nvSpPr>
          <p:cNvPr id="516" name="Google Shape;516;p78"/>
          <p:cNvSpPr txBox="1">
            <a:spLocks noGrp="1"/>
          </p:cNvSpPr>
          <p:nvPr>
            <p:ph type="subTitle" idx="1"/>
          </p:nvPr>
        </p:nvSpPr>
        <p:spPr>
          <a:xfrm>
            <a:off x="897225" y="2400650"/>
            <a:ext cx="68445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b="1">
                <a:solidFill>
                  <a:srgbClr val="808080"/>
                </a:solidFill>
              </a:rPr>
              <a:t>„Jeder ist reihum dran.“</a:t>
            </a:r>
            <a:endParaRPr b="1">
              <a:solidFill>
                <a:srgbClr val="808080"/>
              </a:solidFill>
            </a:endParaRPr>
          </a:p>
        </p:txBody>
      </p:sp>
      <p:sp>
        <p:nvSpPr>
          <p:cNvPr id="517" name="Google Shape;517;p78"/>
          <p:cNvSpPr txBox="1">
            <a:spLocks noGrp="1"/>
          </p:cNvSpPr>
          <p:nvPr>
            <p:ph type="subTitle" idx="2"/>
          </p:nvPr>
        </p:nvSpPr>
        <p:spPr>
          <a:xfrm>
            <a:off x="897225" y="334400"/>
            <a:ext cx="6137700" cy="61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lnSpc>
                <a:spcPct val="100000"/>
              </a:lnSpc>
              <a:spcAft>
                <a:spcPts val="1200"/>
              </a:spcAft>
              <a:buClr>
                <a:schemeClr val="dk1"/>
              </a:buClr>
              <a:buSzPts val="1100"/>
            </a:pPr>
            <a:r>
              <a:rPr lang="de-DE" i="0" dirty="0">
                <a:solidFill>
                  <a:schemeClr val="lt1"/>
                </a:solidFill>
              </a:rPr>
              <a:t>Diese Präsentation ist Teil des Lernangebots </a:t>
            </a:r>
            <a:br>
              <a:rPr lang="de-DE" i="0" dirty="0">
                <a:solidFill>
                  <a:schemeClr val="lt1"/>
                </a:solidFill>
              </a:rPr>
            </a:br>
            <a:r>
              <a:rPr lang="de-DE" i="0" dirty="0">
                <a:solidFill>
                  <a:schemeClr val="lt1"/>
                </a:solidFill>
              </a:rPr>
              <a:t>„Peer-</a:t>
            </a:r>
            <a:r>
              <a:rPr lang="de-DE" i="0" dirty="0" err="1">
                <a:solidFill>
                  <a:schemeClr val="lt1"/>
                </a:solidFill>
              </a:rPr>
              <a:t>to</a:t>
            </a:r>
            <a:r>
              <a:rPr lang="de-DE" i="0" dirty="0">
                <a:solidFill>
                  <a:schemeClr val="lt1"/>
                </a:solidFill>
              </a:rPr>
              <a:t>-Peer Formate für Mikrofortbildungen”</a:t>
            </a:r>
            <a:endParaRPr lang="de-DE" i="0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1B2A"/>
        </a:solidFill>
        <a:effectLst/>
      </p:bgPr>
    </p:bg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79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dirty="0">
                <a:solidFill>
                  <a:schemeClr val="lt1"/>
                </a:solidFill>
              </a:rPr>
              <a:t>Methode 3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523" name="Google Shape;523;p79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80"/>
          <p:cNvSpPr txBox="1">
            <a:spLocks noGrp="1"/>
          </p:cNvSpPr>
          <p:nvPr>
            <p:ph type="ctrTitle"/>
          </p:nvPr>
        </p:nvSpPr>
        <p:spPr>
          <a:xfrm>
            <a:off x="897225" y="2072225"/>
            <a:ext cx="6844500" cy="525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Material-Werkstatt &amp; Hackathon</a:t>
            </a:r>
            <a:endParaRPr/>
          </a:p>
        </p:txBody>
      </p:sp>
      <p:sp>
        <p:nvSpPr>
          <p:cNvPr id="529" name="Google Shape;529;p80"/>
          <p:cNvSpPr txBox="1">
            <a:spLocks noGrp="1"/>
          </p:cNvSpPr>
          <p:nvPr>
            <p:ph type="subTitle" idx="1"/>
          </p:nvPr>
        </p:nvSpPr>
        <p:spPr>
          <a:xfrm>
            <a:off x="897225" y="2372425"/>
            <a:ext cx="68445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b="1" i="0">
                <a:solidFill>
                  <a:srgbClr val="808080"/>
                </a:solidFill>
              </a:rPr>
              <a:t>„Die gemeinsame Hauruck-Aktion“</a:t>
            </a:r>
            <a:endParaRPr b="1" i="0">
              <a:solidFill>
                <a:srgbClr val="808080"/>
              </a:solidFill>
            </a:endParaRPr>
          </a:p>
        </p:txBody>
      </p:sp>
      <p:sp>
        <p:nvSpPr>
          <p:cNvPr id="530" name="Google Shape;530;p80"/>
          <p:cNvSpPr txBox="1">
            <a:spLocks noGrp="1"/>
          </p:cNvSpPr>
          <p:nvPr>
            <p:ph type="subTitle" idx="1"/>
          </p:nvPr>
        </p:nvSpPr>
        <p:spPr>
          <a:xfrm>
            <a:off x="897225" y="2963025"/>
            <a:ext cx="6369600" cy="5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3357"/>
              <a:t>mit Jöran-Muuß-Merholz </a:t>
            </a:r>
            <a:endParaRPr sz="3357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80"/>
          <p:cNvSpPr txBox="1">
            <a:spLocks noGrp="1"/>
          </p:cNvSpPr>
          <p:nvPr>
            <p:ph type="subTitle" idx="2"/>
          </p:nvPr>
        </p:nvSpPr>
        <p:spPr>
          <a:xfrm>
            <a:off x="897225" y="322325"/>
            <a:ext cx="6137700" cy="61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lnSpc>
                <a:spcPct val="100000"/>
              </a:lnSpc>
              <a:spcAft>
                <a:spcPts val="1200"/>
              </a:spcAft>
              <a:buClr>
                <a:schemeClr val="dk1"/>
              </a:buClr>
              <a:buSzPts val="1100"/>
            </a:pPr>
            <a:r>
              <a:rPr lang="de-DE" i="0" dirty="0">
                <a:solidFill>
                  <a:schemeClr val="lt1"/>
                </a:solidFill>
              </a:rPr>
              <a:t>Diese Präsentation ist Teil des Lernangebots </a:t>
            </a:r>
            <a:br>
              <a:rPr lang="de-DE" i="0" dirty="0">
                <a:solidFill>
                  <a:schemeClr val="lt1"/>
                </a:solidFill>
              </a:rPr>
            </a:br>
            <a:r>
              <a:rPr lang="de-DE" i="0" dirty="0">
                <a:solidFill>
                  <a:schemeClr val="lt1"/>
                </a:solidFill>
              </a:rPr>
              <a:t>„Peer-</a:t>
            </a:r>
            <a:r>
              <a:rPr lang="de-DE" i="0" dirty="0" err="1">
                <a:solidFill>
                  <a:schemeClr val="lt1"/>
                </a:solidFill>
              </a:rPr>
              <a:t>to</a:t>
            </a:r>
            <a:r>
              <a:rPr lang="de-DE" i="0" dirty="0">
                <a:solidFill>
                  <a:schemeClr val="lt1"/>
                </a:solidFill>
              </a:rPr>
              <a:t>-Peer Formate für Mikrofortbildungen”</a:t>
            </a:r>
            <a:endParaRPr lang="de-DE" i="0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8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So funktioniert das Format</a:t>
            </a:r>
            <a:endParaRPr/>
          </a:p>
        </p:txBody>
      </p:sp>
      <p:sp>
        <p:nvSpPr>
          <p:cNvPr id="537" name="Google Shape;537;p8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de"/>
              <a:t>„Hackathon“ = „Hacken“ plus „Marathon“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de"/>
              <a:t>„Booksprint“ = „Buch“ plus „Sprint“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de"/>
              <a:t>„Material-Werkstatt“ = gemeinsam an Materialien arbeiten</a:t>
            </a:r>
            <a:endParaRPr/>
          </a:p>
        </p:txBody>
      </p:sp>
      <p:pic>
        <p:nvPicPr>
          <p:cNvPr id="538" name="Google Shape;538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77443" y="285943"/>
            <a:ext cx="578138" cy="5781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8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Typischer Ablauf eines Hackathons</a:t>
            </a:r>
            <a:endParaRPr/>
          </a:p>
        </p:txBody>
      </p:sp>
      <p:sp>
        <p:nvSpPr>
          <p:cNvPr id="544" name="Google Shape;544;p82"/>
          <p:cNvSpPr txBox="1">
            <a:spLocks noGrp="1"/>
          </p:cNvSpPr>
          <p:nvPr>
            <p:ph type="body" idx="1"/>
          </p:nvPr>
        </p:nvSpPr>
        <p:spPr>
          <a:xfrm>
            <a:off x="311700" y="101772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232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695"/>
              <a:buAutoNum type="arabicPeriod"/>
            </a:pPr>
            <a:r>
              <a:rPr lang="de" sz="1695"/>
              <a:t>Vorbereitungsphase</a:t>
            </a:r>
            <a:endParaRPr sz="1695"/>
          </a:p>
          <a:p>
            <a:pPr marL="457200" lvl="0" indent="-336232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695"/>
              <a:buAutoNum type="arabicPeriod"/>
            </a:pPr>
            <a:r>
              <a:rPr lang="de" sz="1695"/>
              <a:t>Einrichten des Ortes</a:t>
            </a:r>
            <a:endParaRPr sz="1695"/>
          </a:p>
          <a:p>
            <a:pPr marL="457200" lvl="0" indent="-336232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695"/>
              <a:buAutoNum type="arabicPeriod"/>
            </a:pPr>
            <a:r>
              <a:rPr lang="de" sz="1695"/>
              <a:t>Kennenlernen</a:t>
            </a:r>
            <a:endParaRPr sz="1695"/>
          </a:p>
          <a:p>
            <a:pPr marL="457200" lvl="0" indent="-336232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695"/>
              <a:buAutoNum type="arabicPeriod"/>
            </a:pPr>
            <a:r>
              <a:rPr lang="de" sz="1695"/>
              <a:t>Einführung</a:t>
            </a:r>
            <a:endParaRPr sz="1695"/>
          </a:p>
          <a:p>
            <a:pPr marL="457200" lvl="0" indent="-336232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695"/>
              <a:buAutoNum type="arabicPeriod"/>
            </a:pPr>
            <a:r>
              <a:rPr lang="de" sz="1695"/>
              <a:t>Sammlung</a:t>
            </a:r>
            <a:endParaRPr sz="1695"/>
          </a:p>
          <a:p>
            <a:pPr marL="457200" lvl="0" indent="-336232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695"/>
              <a:buAutoNum type="arabicPeriod"/>
            </a:pPr>
            <a:r>
              <a:rPr lang="de" sz="1695"/>
              <a:t>Teams und Zuständigkeiten</a:t>
            </a:r>
            <a:endParaRPr sz="1695"/>
          </a:p>
          <a:p>
            <a:pPr marL="457200" lvl="0" indent="-336232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695"/>
              <a:buAutoNum type="arabicPeriod"/>
            </a:pPr>
            <a:r>
              <a:rPr lang="de" sz="1695"/>
              <a:t>Arbeitsphase</a:t>
            </a:r>
            <a:endParaRPr sz="1695"/>
          </a:p>
          <a:p>
            <a:pPr marL="457200" lvl="0" indent="-336232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695"/>
              <a:buAutoNum type="arabicPeriod"/>
            </a:pPr>
            <a:r>
              <a:rPr lang="de" sz="1695"/>
              <a:t>Zwischenpräsentationen</a:t>
            </a:r>
            <a:endParaRPr sz="1695"/>
          </a:p>
          <a:p>
            <a:pPr marL="457200" lvl="0" indent="-336232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695"/>
              <a:buAutoNum type="arabicPeriod"/>
            </a:pPr>
            <a:r>
              <a:rPr lang="de" sz="1695"/>
              <a:t>Vorbereitung einer Abschlusspräsentation</a:t>
            </a:r>
            <a:endParaRPr sz="1695"/>
          </a:p>
          <a:p>
            <a:pPr marL="457200" lvl="0" indent="-336232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695"/>
              <a:buAutoNum type="arabicPeriod"/>
            </a:pPr>
            <a:r>
              <a:rPr lang="de" sz="1695"/>
              <a:t>Abschlusspräsentation, Feier</a:t>
            </a:r>
            <a:endParaRPr sz="1695"/>
          </a:p>
          <a:p>
            <a:pPr marL="457200" lvl="0" indent="-336232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695"/>
              <a:buAutoNum type="arabicPeriod"/>
            </a:pPr>
            <a:r>
              <a:rPr lang="de" sz="1695"/>
              <a:t>Nachbereitung und Verbreitung</a:t>
            </a:r>
            <a:endParaRPr sz="1695"/>
          </a:p>
        </p:txBody>
      </p:sp>
      <p:pic>
        <p:nvPicPr>
          <p:cNvPr id="545" name="Google Shape;545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77443" y="285943"/>
            <a:ext cx="578138" cy="5781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8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Stellschrauben: Variationen des Formats (1)</a:t>
            </a:r>
            <a:endParaRPr/>
          </a:p>
        </p:txBody>
      </p:sp>
      <p:sp>
        <p:nvSpPr>
          <p:cNvPr id="551" name="Google Shape;551;p8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de" sz="2400" dirty="0"/>
              <a:t>Ablauf</a:t>
            </a:r>
            <a:endParaRPr sz="2400" dirty="0"/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SzPts val="2000"/>
              <a:buAutoNum type="alphaLcPeriod"/>
            </a:pPr>
            <a:r>
              <a:rPr lang="de" sz="2000" dirty="0"/>
              <a:t>einzelne Schritte auswählen / anpassen</a:t>
            </a:r>
            <a:endParaRPr sz="2000" dirty="0"/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SzPts val="2000"/>
              <a:buAutoNum type="alphaLcPeriod"/>
            </a:pPr>
            <a:r>
              <a:rPr lang="de" sz="2000" dirty="0"/>
              <a:t>Welche Schritte passieren schon im Vorfeld und welche im Nachgang?</a:t>
            </a:r>
            <a:endParaRPr sz="2000"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2000" dirty="0"/>
          </a:p>
        </p:txBody>
      </p:sp>
      <p:pic>
        <p:nvPicPr>
          <p:cNvPr id="552" name="Google Shape;552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46400" y="340300"/>
            <a:ext cx="485901" cy="485901"/>
          </a:xfrm>
          <a:prstGeom prst="rect">
            <a:avLst/>
          </a:prstGeom>
          <a:noFill/>
          <a:ln>
            <a:noFill/>
          </a:ln>
        </p:spPr>
      </p:pic>
      <p:sp>
        <p:nvSpPr>
          <p:cNvPr id="553" name="Google Shape;553;p83"/>
          <p:cNvSpPr txBox="1"/>
          <p:nvPr/>
        </p:nvSpPr>
        <p:spPr>
          <a:xfrm>
            <a:off x="311700" y="2748825"/>
            <a:ext cx="8439600" cy="21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2400" dirty="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rPr>
              <a:t>2.	Eckdaten</a:t>
            </a:r>
            <a:endParaRPr sz="2400" dirty="0">
              <a:solidFill>
                <a:srgbClr val="505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556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505050"/>
              </a:buClr>
              <a:buSzPts val="2000"/>
              <a:buFont typeface="Calibri"/>
              <a:buAutoNum type="alphaLcPeriod"/>
            </a:pPr>
            <a:r>
              <a:rPr lang="de" sz="2000" dirty="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rPr>
              <a:t>Ort, Zeit, Dauer</a:t>
            </a:r>
            <a:endParaRPr sz="2000" dirty="0">
              <a:solidFill>
                <a:srgbClr val="505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2000"/>
              <a:buFont typeface="Calibri"/>
              <a:buAutoNum type="alphaLcPeriod"/>
            </a:pPr>
            <a:r>
              <a:rPr lang="de" sz="2000" dirty="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rPr>
              <a:t>Zusammensetzung der Gruppe</a:t>
            </a:r>
            <a:endParaRPr sz="2000" dirty="0">
              <a:solidFill>
                <a:srgbClr val="505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2000"/>
              <a:buFont typeface="Calibri"/>
              <a:buAutoNum type="alphaLcPeriod"/>
            </a:pPr>
            <a:r>
              <a:rPr lang="de" sz="2000" dirty="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rPr>
              <a:t>Produkt / Projekt / Material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9"/>
          <p:cNvPicPr preferRelativeResize="0"/>
          <p:nvPr/>
        </p:nvPicPr>
        <p:blipFill rotWithShape="1">
          <a:blip r:embed="rId3">
            <a:alphaModFix/>
          </a:blip>
          <a:srcRect t="17035" b="3098"/>
          <a:stretch/>
        </p:blipFill>
        <p:spPr>
          <a:xfrm>
            <a:off x="-450" y="0"/>
            <a:ext cx="9144451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9"/>
          <p:cNvSpPr txBox="1"/>
          <p:nvPr/>
        </p:nvSpPr>
        <p:spPr>
          <a:xfrm>
            <a:off x="62400" y="4687700"/>
            <a:ext cx="6886500" cy="465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b" anchorCtr="0">
            <a:normAutofit fontScale="77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Das Lesekabinett. Öl auf Leinwand, 1843 von Johann Peter Hasenclever | Abbildung gemeinfrei via https://commons.wikimedia.org/wiki/File:Johann_Peter_Hasenclever_Lesekabinett_1843.jpg (zugeschnitten)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6" name="Google Shape;136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43624" y="438150"/>
            <a:ext cx="2313549" cy="108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8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Stellschrauben: Variationen des Formats (2)</a:t>
            </a:r>
            <a:endParaRPr/>
          </a:p>
        </p:txBody>
      </p:sp>
      <p:sp>
        <p:nvSpPr>
          <p:cNvPr id="559" name="Google Shape;559;p8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AutoNum type="arabicPeriod" startAt="3"/>
            </a:pPr>
            <a:r>
              <a:rPr lang="de" sz="2400"/>
              <a:t>Verbindung mit Inputphasen und Coaching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AutoNum type="arabicPeriod" startAt="3"/>
            </a:pPr>
            <a:r>
              <a:rPr lang="de" sz="2400"/>
              <a:t>Elemente eines Wettbewerbs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AutoNum type="arabicPeriod" startAt="3"/>
            </a:pPr>
            <a:r>
              <a:rPr lang="de" sz="2400"/>
              <a:t>Zwei Welten treffen aufeinander</a:t>
            </a:r>
            <a:endParaRPr sz="2400"/>
          </a:p>
        </p:txBody>
      </p:sp>
      <p:pic>
        <p:nvPicPr>
          <p:cNvPr id="560" name="Google Shape;560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46400" y="340300"/>
            <a:ext cx="485901" cy="485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85"/>
          <p:cNvSpPr txBox="1">
            <a:spLocks noGrp="1"/>
          </p:cNvSpPr>
          <p:nvPr>
            <p:ph type="ctrTitle"/>
          </p:nvPr>
        </p:nvSpPr>
        <p:spPr>
          <a:xfrm>
            <a:off x="897225" y="2072225"/>
            <a:ext cx="6844500" cy="525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Material-Werkstatt &amp; Hackathon</a:t>
            </a:r>
            <a:endParaRPr/>
          </a:p>
        </p:txBody>
      </p:sp>
      <p:sp>
        <p:nvSpPr>
          <p:cNvPr id="566" name="Google Shape;566;p85"/>
          <p:cNvSpPr txBox="1">
            <a:spLocks noGrp="1"/>
          </p:cNvSpPr>
          <p:nvPr>
            <p:ph type="subTitle" idx="1"/>
          </p:nvPr>
        </p:nvSpPr>
        <p:spPr>
          <a:xfrm>
            <a:off x="897225" y="2372425"/>
            <a:ext cx="68445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b="1" i="0">
                <a:solidFill>
                  <a:srgbClr val="808080"/>
                </a:solidFill>
              </a:rPr>
              <a:t>„Die gemeinsame Hauruck-Aktion“</a:t>
            </a:r>
            <a:endParaRPr b="1" i="0">
              <a:solidFill>
                <a:srgbClr val="808080"/>
              </a:solidFill>
            </a:endParaRPr>
          </a:p>
        </p:txBody>
      </p:sp>
      <p:sp>
        <p:nvSpPr>
          <p:cNvPr id="567" name="Google Shape;567;p85"/>
          <p:cNvSpPr txBox="1">
            <a:spLocks noGrp="1"/>
          </p:cNvSpPr>
          <p:nvPr>
            <p:ph type="subTitle" idx="2"/>
          </p:nvPr>
        </p:nvSpPr>
        <p:spPr>
          <a:xfrm>
            <a:off x="897225" y="322325"/>
            <a:ext cx="6137700" cy="61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lnSpc>
                <a:spcPct val="100000"/>
              </a:lnSpc>
              <a:spcAft>
                <a:spcPts val="1200"/>
              </a:spcAft>
              <a:buClr>
                <a:schemeClr val="dk1"/>
              </a:buClr>
              <a:buSzPts val="1100"/>
            </a:pPr>
            <a:r>
              <a:rPr lang="de-DE" i="0" dirty="0">
                <a:solidFill>
                  <a:schemeClr val="lt1"/>
                </a:solidFill>
              </a:rPr>
              <a:t>Diese Präsentation ist Teil des Lernangebots </a:t>
            </a:r>
            <a:br>
              <a:rPr lang="de-DE" i="0" dirty="0">
                <a:solidFill>
                  <a:schemeClr val="lt1"/>
                </a:solidFill>
              </a:rPr>
            </a:br>
            <a:r>
              <a:rPr lang="de-DE" i="0" dirty="0">
                <a:solidFill>
                  <a:schemeClr val="lt1"/>
                </a:solidFill>
              </a:rPr>
              <a:t>„Peer-</a:t>
            </a:r>
            <a:r>
              <a:rPr lang="de-DE" i="0" dirty="0" err="1">
                <a:solidFill>
                  <a:schemeClr val="lt1"/>
                </a:solidFill>
              </a:rPr>
              <a:t>to</a:t>
            </a:r>
            <a:r>
              <a:rPr lang="de-DE" i="0" dirty="0">
                <a:solidFill>
                  <a:schemeClr val="lt1"/>
                </a:solidFill>
              </a:rPr>
              <a:t>-Peer Formate für Mikrofortbildungen”</a:t>
            </a:r>
            <a:endParaRPr lang="de-DE" i="0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1B2A"/>
        </a:solidFill>
        <a:effectLst/>
      </p:bgPr>
    </p:bg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86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dirty="0">
                <a:solidFill>
                  <a:schemeClr val="lt1"/>
                </a:solidFill>
              </a:rPr>
              <a:t>Methode 4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573" name="Google Shape;573;p86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87"/>
          <p:cNvSpPr txBox="1">
            <a:spLocks noGrp="1"/>
          </p:cNvSpPr>
          <p:nvPr>
            <p:ph type="ctrTitle"/>
          </p:nvPr>
        </p:nvSpPr>
        <p:spPr>
          <a:xfrm>
            <a:off x="897225" y="2072225"/>
            <a:ext cx="6844500" cy="525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Offene Sprechstunde</a:t>
            </a:r>
            <a:endParaRPr/>
          </a:p>
        </p:txBody>
      </p:sp>
      <p:sp>
        <p:nvSpPr>
          <p:cNvPr id="579" name="Google Shape;579;p87"/>
          <p:cNvSpPr txBox="1">
            <a:spLocks noGrp="1"/>
          </p:cNvSpPr>
          <p:nvPr>
            <p:ph type="subTitle" idx="1"/>
          </p:nvPr>
        </p:nvSpPr>
        <p:spPr>
          <a:xfrm>
            <a:off x="897225" y="2437575"/>
            <a:ext cx="68445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b="1">
                <a:solidFill>
                  <a:srgbClr val="808080"/>
                </a:solidFill>
              </a:rPr>
              <a:t>„Sag mal, du kennst dich doch aus …“</a:t>
            </a:r>
            <a:endParaRPr b="1">
              <a:solidFill>
                <a:srgbClr val="808080"/>
              </a:solidFill>
            </a:endParaRPr>
          </a:p>
        </p:txBody>
      </p:sp>
      <p:sp>
        <p:nvSpPr>
          <p:cNvPr id="580" name="Google Shape;580;p87"/>
          <p:cNvSpPr txBox="1">
            <a:spLocks noGrp="1"/>
          </p:cNvSpPr>
          <p:nvPr>
            <p:ph type="subTitle" idx="1"/>
          </p:nvPr>
        </p:nvSpPr>
        <p:spPr>
          <a:xfrm>
            <a:off x="897225" y="3035650"/>
            <a:ext cx="6369600" cy="5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3357"/>
              <a:t>mit Jöran-Muuß-Merholz </a:t>
            </a:r>
            <a:endParaRPr sz="3357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" name="Google Shape;581;p87"/>
          <p:cNvSpPr txBox="1">
            <a:spLocks noGrp="1"/>
          </p:cNvSpPr>
          <p:nvPr>
            <p:ph type="subTitle" idx="2"/>
          </p:nvPr>
        </p:nvSpPr>
        <p:spPr>
          <a:xfrm>
            <a:off x="897225" y="334400"/>
            <a:ext cx="6137700" cy="61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lnSpc>
                <a:spcPct val="100000"/>
              </a:lnSpc>
              <a:spcAft>
                <a:spcPts val="1200"/>
              </a:spcAft>
              <a:buClr>
                <a:schemeClr val="dk1"/>
              </a:buClr>
              <a:buSzPts val="1100"/>
            </a:pPr>
            <a:r>
              <a:rPr lang="de-DE" i="0" dirty="0">
                <a:solidFill>
                  <a:schemeClr val="lt1"/>
                </a:solidFill>
              </a:rPr>
              <a:t>Diese Präsentation ist Teil des Lernangebots </a:t>
            </a:r>
            <a:br>
              <a:rPr lang="de-DE" i="0" dirty="0">
                <a:solidFill>
                  <a:schemeClr val="lt1"/>
                </a:solidFill>
              </a:rPr>
            </a:br>
            <a:r>
              <a:rPr lang="de-DE" i="0" dirty="0">
                <a:solidFill>
                  <a:schemeClr val="lt1"/>
                </a:solidFill>
              </a:rPr>
              <a:t>„Peer-</a:t>
            </a:r>
            <a:r>
              <a:rPr lang="de-DE" i="0" dirty="0" err="1">
                <a:solidFill>
                  <a:schemeClr val="lt1"/>
                </a:solidFill>
              </a:rPr>
              <a:t>to</a:t>
            </a:r>
            <a:r>
              <a:rPr lang="de-DE" i="0" dirty="0">
                <a:solidFill>
                  <a:schemeClr val="lt1"/>
                </a:solidFill>
              </a:rPr>
              <a:t>-Peer Formate für Mikrofortbildungen”</a:t>
            </a:r>
            <a:endParaRPr lang="de-DE" i="0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8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So funktioniert das Format</a:t>
            </a:r>
            <a:endParaRPr/>
          </a:p>
        </p:txBody>
      </p:sp>
      <p:sp>
        <p:nvSpPr>
          <p:cNvPr id="587" name="Google Shape;587;p8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de" sz="1900"/>
              <a:t>eine feste Zeit</a:t>
            </a:r>
            <a:endParaRPr sz="1900"/>
          </a:p>
          <a:p>
            <a:pPr marL="457200" lvl="0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de" sz="1900"/>
              <a:t>ein fester Ort</a:t>
            </a:r>
            <a:endParaRPr sz="1900"/>
          </a:p>
          <a:p>
            <a:pPr marL="457200" lvl="0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de" sz="1900"/>
              <a:t>mind. eine kompetente Person</a:t>
            </a:r>
            <a:endParaRPr sz="1900"/>
          </a:p>
          <a:p>
            <a:pPr marL="457200" lvl="0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de" sz="1900"/>
              <a:t>gute Kommunikation</a:t>
            </a:r>
            <a:endParaRPr sz="1900"/>
          </a:p>
          <a:p>
            <a:pPr marL="457200" lvl="0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de" sz="1900"/>
              <a:t>nachfrage-orientiertes Format</a:t>
            </a:r>
            <a:endParaRPr sz="1900"/>
          </a:p>
          <a:p>
            <a:pPr marL="457200" lvl="0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de" sz="1900"/>
              <a:t>einfach und niedrigschwellig</a:t>
            </a:r>
            <a:endParaRPr sz="1900"/>
          </a:p>
          <a:p>
            <a:pPr marL="457200" lvl="0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de" sz="1900"/>
              <a:t>auf Augenhöhe</a:t>
            </a:r>
            <a:endParaRPr sz="1900"/>
          </a:p>
        </p:txBody>
      </p:sp>
      <p:pic>
        <p:nvPicPr>
          <p:cNvPr id="588" name="Google Shape;588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77443" y="285943"/>
            <a:ext cx="578138" cy="5781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8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Stellschrauben: Variationen des Formats (1)</a:t>
            </a:r>
            <a:endParaRPr/>
          </a:p>
        </p:txBody>
      </p:sp>
      <p:sp>
        <p:nvSpPr>
          <p:cNvPr id="594" name="Google Shape;594;p8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2400" dirty="0"/>
              <a:t>Eckdaten</a:t>
            </a:r>
            <a:endParaRPr sz="2400" dirty="0"/>
          </a:p>
          <a:p>
            <a:pPr marL="914400" lvl="1" indent="-381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AutoNum type="alphaLcPeriod"/>
            </a:pPr>
            <a:r>
              <a:rPr lang="de" sz="2000" dirty="0"/>
              <a:t>Zeit (Frequenz, Dauer)</a:t>
            </a:r>
            <a:endParaRPr sz="2000" dirty="0"/>
          </a:p>
          <a:p>
            <a:pPr marL="91440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AutoNum type="alphaLcPeriod"/>
            </a:pPr>
            <a:r>
              <a:rPr lang="de" sz="2000" dirty="0"/>
              <a:t>Ort</a:t>
            </a:r>
            <a:endParaRPr sz="2000" dirty="0"/>
          </a:p>
          <a:p>
            <a:pPr marL="91440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AutoNum type="alphaLcPeriod"/>
            </a:pPr>
            <a:r>
              <a:rPr lang="de" sz="2000" dirty="0"/>
              <a:t>Ansprechperson</a:t>
            </a:r>
            <a:endParaRPr sz="2000" dirty="0"/>
          </a:p>
          <a:p>
            <a:pPr marL="91440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AutoNum type="alphaLcPeriod"/>
            </a:pPr>
            <a:r>
              <a:rPr lang="de" sz="2000" dirty="0"/>
              <a:t>Kommunikation</a:t>
            </a:r>
            <a:endParaRPr sz="2000" dirty="0"/>
          </a:p>
        </p:txBody>
      </p:sp>
      <p:pic>
        <p:nvPicPr>
          <p:cNvPr id="595" name="Google Shape;595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46400" y="340300"/>
            <a:ext cx="485901" cy="485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9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Stellschrauben: Variationen des Formats (2)</a:t>
            </a:r>
            <a:endParaRPr/>
          </a:p>
        </p:txBody>
      </p:sp>
      <p:sp>
        <p:nvSpPr>
          <p:cNvPr id="601" name="Google Shape;601;p9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de" sz="2400"/>
              <a:t>Lauschmodus</a:t>
            </a:r>
            <a:endParaRPr sz="2400"/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de" sz="2400"/>
              <a:t>Voranmeldung</a:t>
            </a:r>
            <a:endParaRPr sz="2400"/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de" sz="2400"/>
              <a:t>Experten-Rotation</a:t>
            </a:r>
            <a:endParaRPr sz="2400"/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de" sz="2400"/>
              <a:t>Co-Working-Modus</a:t>
            </a:r>
            <a:endParaRPr sz="2400"/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de" sz="2400"/>
              <a:t>Community of Interest</a:t>
            </a:r>
            <a:endParaRPr sz="2400"/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de" sz="2400"/>
              <a:t>öffentlicher Modus</a:t>
            </a:r>
            <a:endParaRPr sz="2400"/>
          </a:p>
        </p:txBody>
      </p:sp>
      <p:pic>
        <p:nvPicPr>
          <p:cNvPr id="602" name="Google Shape;602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46400" y="340300"/>
            <a:ext cx="485901" cy="485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91"/>
          <p:cNvSpPr txBox="1">
            <a:spLocks noGrp="1"/>
          </p:cNvSpPr>
          <p:nvPr>
            <p:ph type="ctrTitle"/>
          </p:nvPr>
        </p:nvSpPr>
        <p:spPr>
          <a:xfrm>
            <a:off x="897225" y="2072225"/>
            <a:ext cx="6844500" cy="525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Offene Sprechstunde</a:t>
            </a:r>
            <a:endParaRPr/>
          </a:p>
        </p:txBody>
      </p:sp>
      <p:sp>
        <p:nvSpPr>
          <p:cNvPr id="608" name="Google Shape;608;p91"/>
          <p:cNvSpPr txBox="1">
            <a:spLocks noGrp="1"/>
          </p:cNvSpPr>
          <p:nvPr>
            <p:ph type="subTitle" idx="1"/>
          </p:nvPr>
        </p:nvSpPr>
        <p:spPr>
          <a:xfrm>
            <a:off x="897225" y="2437575"/>
            <a:ext cx="68445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b="1">
                <a:solidFill>
                  <a:srgbClr val="808080"/>
                </a:solidFill>
              </a:rPr>
              <a:t>„Sag mal, du kennst dich doch aus …“</a:t>
            </a:r>
            <a:endParaRPr b="1">
              <a:solidFill>
                <a:srgbClr val="808080"/>
              </a:solidFill>
            </a:endParaRPr>
          </a:p>
        </p:txBody>
      </p:sp>
      <p:sp>
        <p:nvSpPr>
          <p:cNvPr id="609" name="Google Shape;609;p91"/>
          <p:cNvSpPr txBox="1">
            <a:spLocks noGrp="1"/>
          </p:cNvSpPr>
          <p:nvPr>
            <p:ph type="subTitle" idx="2"/>
          </p:nvPr>
        </p:nvSpPr>
        <p:spPr>
          <a:xfrm>
            <a:off x="897225" y="334400"/>
            <a:ext cx="6137700" cy="61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lnSpc>
                <a:spcPct val="100000"/>
              </a:lnSpc>
              <a:spcAft>
                <a:spcPts val="1200"/>
              </a:spcAft>
              <a:buClr>
                <a:schemeClr val="dk1"/>
              </a:buClr>
              <a:buSzPts val="1100"/>
            </a:pPr>
            <a:r>
              <a:rPr lang="de-DE" i="0" dirty="0">
                <a:solidFill>
                  <a:schemeClr val="lt1"/>
                </a:solidFill>
              </a:rPr>
              <a:t>Diese Präsentation ist Teil des Lernangebots </a:t>
            </a:r>
            <a:br>
              <a:rPr lang="de-DE" i="0" dirty="0">
                <a:solidFill>
                  <a:schemeClr val="lt1"/>
                </a:solidFill>
              </a:rPr>
            </a:br>
            <a:r>
              <a:rPr lang="de-DE" i="0" dirty="0">
                <a:solidFill>
                  <a:schemeClr val="lt1"/>
                </a:solidFill>
              </a:rPr>
              <a:t>„Peer-</a:t>
            </a:r>
            <a:r>
              <a:rPr lang="de-DE" i="0" dirty="0" err="1">
                <a:solidFill>
                  <a:schemeClr val="lt1"/>
                </a:solidFill>
              </a:rPr>
              <a:t>to</a:t>
            </a:r>
            <a:r>
              <a:rPr lang="de-DE" i="0" dirty="0">
                <a:solidFill>
                  <a:schemeClr val="lt1"/>
                </a:solidFill>
              </a:rPr>
              <a:t>-Peer Formate für Mikrofortbildungen”</a:t>
            </a:r>
            <a:endParaRPr lang="de-DE" i="0" dirty="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1B2A"/>
        </a:solidFill>
        <a:effectLst/>
      </p:bgPr>
    </p:bg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9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dirty="0">
                <a:solidFill>
                  <a:schemeClr val="lt1"/>
                </a:solidFill>
              </a:rPr>
              <a:t>Methode 5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615" name="Google Shape;615;p9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93"/>
          <p:cNvSpPr txBox="1">
            <a:spLocks noGrp="1"/>
          </p:cNvSpPr>
          <p:nvPr>
            <p:ph type="ctrTitle"/>
          </p:nvPr>
        </p:nvSpPr>
        <p:spPr>
          <a:xfrm>
            <a:off x="897225" y="1996025"/>
            <a:ext cx="6844500" cy="525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Newsletter, Forum, Blogs &amp; Twitterlehrerzimmer</a:t>
            </a:r>
            <a:endParaRPr/>
          </a:p>
        </p:txBody>
      </p:sp>
      <p:sp>
        <p:nvSpPr>
          <p:cNvPr id="621" name="Google Shape;621;p93"/>
          <p:cNvSpPr txBox="1">
            <a:spLocks noGrp="1"/>
          </p:cNvSpPr>
          <p:nvPr>
            <p:ph type="subTitle" idx="2"/>
          </p:nvPr>
        </p:nvSpPr>
        <p:spPr>
          <a:xfrm>
            <a:off x="897225" y="334400"/>
            <a:ext cx="6137700" cy="61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lnSpc>
                <a:spcPct val="100000"/>
              </a:lnSpc>
              <a:spcAft>
                <a:spcPts val="1200"/>
              </a:spcAft>
              <a:buClr>
                <a:schemeClr val="dk1"/>
              </a:buClr>
              <a:buSzPts val="1100"/>
            </a:pPr>
            <a:r>
              <a:rPr lang="de-DE" i="0" dirty="0">
                <a:solidFill>
                  <a:schemeClr val="lt1"/>
                </a:solidFill>
              </a:rPr>
              <a:t>Diese Präsentation ist Teil des Lernangebots </a:t>
            </a:r>
            <a:br>
              <a:rPr lang="de-DE" i="0" dirty="0">
                <a:solidFill>
                  <a:schemeClr val="lt1"/>
                </a:solidFill>
              </a:rPr>
            </a:br>
            <a:r>
              <a:rPr lang="de-DE" i="0" dirty="0">
                <a:solidFill>
                  <a:schemeClr val="lt1"/>
                </a:solidFill>
              </a:rPr>
              <a:t>„Peer-</a:t>
            </a:r>
            <a:r>
              <a:rPr lang="de-DE" i="0" dirty="0" err="1">
                <a:solidFill>
                  <a:schemeClr val="lt1"/>
                </a:solidFill>
              </a:rPr>
              <a:t>to</a:t>
            </a:r>
            <a:r>
              <a:rPr lang="de-DE" i="0" dirty="0">
                <a:solidFill>
                  <a:schemeClr val="lt1"/>
                </a:solidFill>
              </a:rPr>
              <a:t>-Peer Formate für Mikrofortbildungen”</a:t>
            </a:r>
            <a:endParaRPr lang="de-DE" i="0" dirty="0"/>
          </a:p>
        </p:txBody>
      </p:sp>
      <p:sp>
        <p:nvSpPr>
          <p:cNvPr id="622" name="Google Shape;622;p93"/>
          <p:cNvSpPr txBox="1">
            <a:spLocks noGrp="1"/>
          </p:cNvSpPr>
          <p:nvPr>
            <p:ph type="subTitle" idx="1"/>
          </p:nvPr>
        </p:nvSpPr>
        <p:spPr>
          <a:xfrm>
            <a:off x="897225" y="2963025"/>
            <a:ext cx="6369600" cy="5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3357"/>
              <a:t>mit Jöran-Muuß-Merholz </a:t>
            </a:r>
            <a:endParaRPr sz="3357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3" name="Google Shape;623;p93"/>
          <p:cNvSpPr txBox="1">
            <a:spLocks noGrp="1"/>
          </p:cNvSpPr>
          <p:nvPr>
            <p:ph type="subTitle" idx="1"/>
          </p:nvPr>
        </p:nvSpPr>
        <p:spPr>
          <a:xfrm>
            <a:off x="897225" y="2364950"/>
            <a:ext cx="68445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b="1">
                <a:solidFill>
                  <a:srgbClr val="808080"/>
                </a:solidFill>
              </a:rPr>
              <a:t>„Geteiltes Wissen ist doppeltes Wissen“</a:t>
            </a:r>
            <a:endParaRPr b="1">
              <a:solidFill>
                <a:srgbClr val="80808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0"/>
          <p:cNvSpPr txBox="1">
            <a:spLocks noGrp="1"/>
          </p:cNvSpPr>
          <p:nvPr>
            <p:ph type="title"/>
          </p:nvPr>
        </p:nvSpPr>
        <p:spPr>
          <a:xfrm>
            <a:off x="951650" y="1684425"/>
            <a:ext cx="3518100" cy="21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Warum überhaupt eine zusätzliche Perspektive auf die Fortbildung?</a:t>
            </a:r>
            <a:endParaRPr/>
          </a:p>
        </p:txBody>
      </p:sp>
      <p:sp>
        <p:nvSpPr>
          <p:cNvPr id="142" name="Google Shape;142;p30"/>
          <p:cNvSpPr txBox="1"/>
          <p:nvPr/>
        </p:nvSpPr>
        <p:spPr>
          <a:xfrm>
            <a:off x="2512525" y="912100"/>
            <a:ext cx="5907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3200" b="1">
                <a:solidFill>
                  <a:srgbClr val="A51B2A"/>
                </a:solidFill>
                <a:latin typeface="Calibri"/>
                <a:ea typeface="Calibri"/>
                <a:cs typeface="Calibri"/>
                <a:sym typeface="Calibri"/>
              </a:rPr>
              <a:t>1.</a:t>
            </a:r>
            <a:endParaRPr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9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So funktioniert das Format</a:t>
            </a:r>
            <a:endParaRPr/>
          </a:p>
        </p:txBody>
      </p:sp>
      <p:sp>
        <p:nvSpPr>
          <p:cNvPr id="629" name="Google Shape;629;p9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AutoNum type="arabicPeriod"/>
            </a:pPr>
            <a:r>
              <a:rPr lang="de" dirty="0"/>
              <a:t>Gruppe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de" dirty="0"/>
              <a:t>Thema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de" dirty="0"/>
              <a:t>Form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de" dirty="0"/>
              <a:t>Kanal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de" dirty="0"/>
              <a:t>Vereinbarung</a:t>
            </a:r>
            <a:endParaRPr dirty="0"/>
          </a:p>
        </p:txBody>
      </p:sp>
      <p:sp>
        <p:nvSpPr>
          <p:cNvPr id="630" name="Google Shape;630;p94"/>
          <p:cNvSpPr txBox="1">
            <a:spLocks noGrp="1"/>
          </p:cNvSpPr>
          <p:nvPr>
            <p:ph type="body" idx="1"/>
          </p:nvPr>
        </p:nvSpPr>
        <p:spPr>
          <a:xfrm>
            <a:off x="2521825" y="1152475"/>
            <a:ext cx="5247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dirty="0"/>
              <a:t>zum Beispiel:</a:t>
            </a:r>
            <a:endParaRPr dirty="0"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AutoNum type="arabicPeriod"/>
            </a:pPr>
            <a:r>
              <a:rPr lang="de" dirty="0"/>
              <a:t>ein Kollegium einer Schule mit 52 Personen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de" dirty="0"/>
              <a:t>ein </a:t>
            </a:r>
            <a:r>
              <a:rPr lang="de" dirty="0" err="1"/>
              <a:t>Lesetipp</a:t>
            </a:r>
            <a:r>
              <a:rPr lang="de" dirty="0"/>
              <a:t> für ein Artikel oder Video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de" dirty="0"/>
              <a:t>ein Absatz Text plus einen Link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de" dirty="0"/>
              <a:t>ein E-Mail-Verteiler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de" dirty="0"/>
              <a:t>Jede Person schreibt einen Beitrag pro Jahr.</a:t>
            </a:r>
            <a:endParaRPr dirty="0"/>
          </a:p>
        </p:txBody>
      </p:sp>
      <p:pic>
        <p:nvPicPr>
          <p:cNvPr id="631" name="Google Shape;631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77443" y="285943"/>
            <a:ext cx="578138" cy="5781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9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Stellschrauben: Variationen des Formats (1)</a:t>
            </a:r>
            <a:endParaRPr/>
          </a:p>
        </p:txBody>
      </p:sp>
      <p:sp>
        <p:nvSpPr>
          <p:cNvPr id="637" name="Google Shape;637;p9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de"/>
              <a:t>Gruppe</a:t>
            </a:r>
            <a:endParaRPr/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SzPts val="1700"/>
              <a:buAutoNum type="alphaLcPeriod"/>
            </a:pPr>
            <a:r>
              <a:rPr lang="de"/>
              <a:t>Empfängerkreis</a:t>
            </a:r>
            <a:endParaRPr/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SzPts val="1700"/>
              <a:buAutoNum type="alphaLcPeriod"/>
            </a:pPr>
            <a:r>
              <a:rPr lang="de"/>
              <a:t>aktive Personen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de"/>
              <a:t>Thema</a:t>
            </a:r>
            <a:endParaRPr/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SzPts val="1700"/>
              <a:buAutoNum type="alphaLcPeriod"/>
            </a:pPr>
            <a:r>
              <a:rPr lang="de"/>
              <a:t>gemeinsames Interesse</a:t>
            </a:r>
            <a:endParaRPr/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SzPts val="1700"/>
              <a:buAutoNum type="alphaLcPeriod"/>
            </a:pPr>
            <a:r>
              <a:rPr lang="de"/>
              <a:t>Vorwissen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de"/>
              <a:t>Form</a:t>
            </a:r>
            <a:endParaRPr/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SzPts val="1700"/>
              <a:buAutoNum type="alphaLcPeriod"/>
            </a:pPr>
            <a:r>
              <a:rPr lang="de"/>
              <a:t>Text</a:t>
            </a:r>
            <a:endParaRPr/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SzPts val="1700"/>
              <a:buAutoNum type="alphaLcPeriod"/>
            </a:pPr>
            <a:r>
              <a:rPr lang="de"/>
              <a:t>Video, Audio, Zeichnungen … </a:t>
            </a:r>
            <a:endParaRPr/>
          </a:p>
        </p:txBody>
      </p:sp>
      <p:pic>
        <p:nvPicPr>
          <p:cNvPr id="638" name="Google Shape;638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46400" y="340300"/>
            <a:ext cx="485901" cy="485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9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Stellschrauben: Variationen des Formats (2)</a:t>
            </a:r>
            <a:endParaRPr/>
          </a:p>
        </p:txBody>
      </p:sp>
      <p:sp>
        <p:nvSpPr>
          <p:cNvPr id="644" name="Google Shape;644;p9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SzPct val="100000"/>
              <a:buAutoNum type="arabicPeriod" startAt="4"/>
            </a:pPr>
            <a:r>
              <a:rPr lang="de"/>
              <a:t>Kanal</a:t>
            </a:r>
            <a:endParaRPr/>
          </a:p>
          <a:p>
            <a:pPr marL="914400" lvl="1" indent="-328453" algn="l" rtl="0">
              <a:spcBef>
                <a:spcPts val="0"/>
              </a:spcBef>
              <a:spcAft>
                <a:spcPts val="0"/>
              </a:spcAft>
              <a:buSzPct val="100000"/>
              <a:buAutoNum type="alphaLcPeriod"/>
            </a:pPr>
            <a:r>
              <a:rPr lang="de"/>
              <a:t>E-Mails</a:t>
            </a:r>
            <a:endParaRPr/>
          </a:p>
          <a:p>
            <a:pPr marL="914400" lvl="1" indent="-328453" algn="l" rtl="0">
              <a:spcBef>
                <a:spcPts val="0"/>
              </a:spcBef>
              <a:spcAft>
                <a:spcPts val="0"/>
              </a:spcAft>
              <a:buSzPct val="100000"/>
              <a:buAutoNum type="alphaLcPeriod"/>
            </a:pPr>
            <a:r>
              <a:rPr lang="de"/>
              <a:t>Forum</a:t>
            </a:r>
            <a:endParaRPr/>
          </a:p>
          <a:p>
            <a:pPr marL="914400" lvl="1" indent="-328453" algn="l" rtl="0">
              <a:spcBef>
                <a:spcPts val="0"/>
              </a:spcBef>
              <a:spcAft>
                <a:spcPts val="0"/>
              </a:spcAft>
              <a:buSzPct val="100000"/>
              <a:buAutoNum type="alphaLcPeriod"/>
            </a:pPr>
            <a:r>
              <a:rPr lang="de"/>
              <a:t>öffentlich, z.B. Blogs</a:t>
            </a:r>
            <a:endParaRPr/>
          </a:p>
          <a:p>
            <a:pPr marL="914400" lvl="1" indent="-328453" algn="l" rtl="0">
              <a:spcBef>
                <a:spcPts val="0"/>
              </a:spcBef>
              <a:spcAft>
                <a:spcPts val="0"/>
              </a:spcAft>
              <a:buSzPct val="100000"/>
              <a:buAutoNum type="alphaLcPeriod"/>
            </a:pPr>
            <a:r>
              <a:rPr lang="de"/>
              <a:t>Twitter</a:t>
            </a:r>
            <a:endParaRPr/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SzPct val="100000"/>
              <a:buAutoNum type="arabicPeriod" startAt="4"/>
            </a:pPr>
            <a:r>
              <a:rPr lang="de"/>
              <a:t>Vereinbarung </a:t>
            </a:r>
            <a:endParaRPr/>
          </a:p>
          <a:p>
            <a:pPr marL="914400" lvl="1" indent="-328453" algn="l" rtl="0">
              <a:spcBef>
                <a:spcPts val="0"/>
              </a:spcBef>
              <a:spcAft>
                <a:spcPts val="0"/>
              </a:spcAft>
              <a:buSzPct val="100000"/>
              <a:buAutoNum type="alphaLcPeriod"/>
            </a:pPr>
            <a:r>
              <a:rPr lang="de"/>
              <a:t>Inhalt, Form</a:t>
            </a:r>
            <a:endParaRPr/>
          </a:p>
          <a:p>
            <a:pPr marL="914400" lvl="1" indent="-328453" algn="l" rtl="0">
              <a:spcBef>
                <a:spcPts val="0"/>
              </a:spcBef>
              <a:spcAft>
                <a:spcPts val="0"/>
              </a:spcAft>
              <a:buSzPct val="100000"/>
              <a:buAutoNum type="alphaLcPeriod"/>
            </a:pPr>
            <a:r>
              <a:rPr lang="de"/>
              <a:t>Lesen</a:t>
            </a:r>
            <a:endParaRPr/>
          </a:p>
          <a:p>
            <a:pPr marL="914400" lvl="1" indent="-328453" algn="l" rtl="0">
              <a:spcBef>
                <a:spcPts val="0"/>
              </a:spcBef>
              <a:spcAft>
                <a:spcPts val="0"/>
              </a:spcAft>
              <a:buSzPct val="100000"/>
              <a:buAutoNum type="alphaLcPeriod"/>
            </a:pPr>
            <a:r>
              <a:rPr lang="de"/>
              <a:t>Schreiben</a:t>
            </a:r>
            <a:endParaRPr/>
          </a:p>
          <a:p>
            <a:pPr marL="914400" lvl="1" indent="-328453" algn="l" rtl="0">
              <a:spcBef>
                <a:spcPts val="0"/>
              </a:spcBef>
              <a:spcAft>
                <a:spcPts val="0"/>
              </a:spcAft>
              <a:buSzPct val="100000"/>
              <a:buAutoNum type="alphaLcPeriod"/>
            </a:pPr>
            <a:r>
              <a:rPr lang="de"/>
              <a:t>… </a:t>
            </a:r>
            <a:endParaRPr/>
          </a:p>
        </p:txBody>
      </p:sp>
      <p:pic>
        <p:nvPicPr>
          <p:cNvPr id="645" name="Google Shape;645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46400" y="340300"/>
            <a:ext cx="485901" cy="485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97"/>
          <p:cNvSpPr txBox="1">
            <a:spLocks noGrp="1"/>
          </p:cNvSpPr>
          <p:nvPr>
            <p:ph type="ctrTitle"/>
          </p:nvPr>
        </p:nvSpPr>
        <p:spPr>
          <a:xfrm>
            <a:off x="897225" y="1996025"/>
            <a:ext cx="6844500" cy="525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Newsletter, Forum, Blogs &amp; Twitterlehrerzimmer</a:t>
            </a:r>
            <a:endParaRPr/>
          </a:p>
        </p:txBody>
      </p:sp>
      <p:sp>
        <p:nvSpPr>
          <p:cNvPr id="651" name="Google Shape;651;p97"/>
          <p:cNvSpPr txBox="1">
            <a:spLocks noGrp="1"/>
          </p:cNvSpPr>
          <p:nvPr>
            <p:ph type="subTitle" idx="2"/>
          </p:nvPr>
        </p:nvSpPr>
        <p:spPr>
          <a:xfrm>
            <a:off x="897225" y="334400"/>
            <a:ext cx="6137700" cy="61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lnSpc>
                <a:spcPct val="100000"/>
              </a:lnSpc>
              <a:spcAft>
                <a:spcPts val="1200"/>
              </a:spcAft>
              <a:buClr>
                <a:schemeClr val="dk1"/>
              </a:buClr>
              <a:buSzPts val="1100"/>
            </a:pPr>
            <a:r>
              <a:rPr lang="de-DE" i="0" dirty="0">
                <a:solidFill>
                  <a:schemeClr val="lt1"/>
                </a:solidFill>
              </a:rPr>
              <a:t>Diese Präsentation ist Teil des Lernangebots </a:t>
            </a:r>
            <a:br>
              <a:rPr lang="de-DE" i="0" dirty="0">
                <a:solidFill>
                  <a:schemeClr val="lt1"/>
                </a:solidFill>
              </a:rPr>
            </a:br>
            <a:r>
              <a:rPr lang="de-DE" i="0" dirty="0">
                <a:solidFill>
                  <a:schemeClr val="lt1"/>
                </a:solidFill>
              </a:rPr>
              <a:t>„Peer-</a:t>
            </a:r>
            <a:r>
              <a:rPr lang="de-DE" i="0" dirty="0" err="1">
                <a:solidFill>
                  <a:schemeClr val="lt1"/>
                </a:solidFill>
              </a:rPr>
              <a:t>to</a:t>
            </a:r>
            <a:r>
              <a:rPr lang="de-DE" i="0" dirty="0">
                <a:solidFill>
                  <a:schemeClr val="lt1"/>
                </a:solidFill>
              </a:rPr>
              <a:t>-Peer Formate für Mikrofortbildungen”</a:t>
            </a:r>
            <a:endParaRPr lang="de-DE" i="0" dirty="0"/>
          </a:p>
        </p:txBody>
      </p:sp>
      <p:sp>
        <p:nvSpPr>
          <p:cNvPr id="652" name="Google Shape;652;p97"/>
          <p:cNvSpPr txBox="1">
            <a:spLocks noGrp="1"/>
          </p:cNvSpPr>
          <p:nvPr>
            <p:ph type="subTitle" idx="1"/>
          </p:nvPr>
        </p:nvSpPr>
        <p:spPr>
          <a:xfrm>
            <a:off x="897225" y="2364950"/>
            <a:ext cx="68445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b="1">
                <a:solidFill>
                  <a:srgbClr val="808080"/>
                </a:solidFill>
              </a:rPr>
              <a:t>„Geteiltes Wissen ist doppeltes Wissen“</a:t>
            </a:r>
            <a:endParaRPr b="1">
              <a:solidFill>
                <a:srgbClr val="808080"/>
              </a:solidFill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99"/>
          <p:cNvSpPr txBox="1">
            <a:spLocks noGrp="1"/>
          </p:cNvSpPr>
          <p:nvPr>
            <p:ph type="body" idx="1"/>
          </p:nvPr>
        </p:nvSpPr>
        <p:spPr>
          <a:xfrm>
            <a:off x="1572600" y="652000"/>
            <a:ext cx="5998800" cy="418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" b="0" i="0"/>
              <a:t>Diese Präsentation </a:t>
            </a:r>
            <a:r>
              <a:rPr lang="de" b="0"/>
              <a:t>Peer-to-Peer Formate für Mikrofortbildungen – Einführung von Jöran Muuß-Merholz</a:t>
            </a:r>
            <a:r>
              <a:rPr lang="de" b="0" i="0"/>
              <a:t> ist Teil des Lernangebots </a:t>
            </a:r>
            <a:r>
              <a:rPr lang="de" b="0"/>
              <a:t>Peer-to-Peer Formate für Mikrofortbildungen </a:t>
            </a:r>
            <a:r>
              <a:rPr lang="de" b="0" i="0"/>
              <a:t>des Niedersächsischen Landesinstituts für schulische Qualitätsentwicklung (NLQ Hildesheim), 2022.</a:t>
            </a:r>
            <a:endParaRPr b="0" i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i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b="0" i="0"/>
              <a:t>Agentur J&amp;K – Jöran und Konsorten, im Auftrag des Niedersächsischen Landesinstituts für schulische Qualitätsentwicklung (NLQ Hildesheim).</a:t>
            </a:r>
            <a:endParaRPr b="0" i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i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" b="0" i="0"/>
              <a:t>Diese Präsentation steht unter der Lizenz </a:t>
            </a:r>
            <a:r>
              <a:rPr lang="de" b="0" i="0" u="sng">
                <a:solidFill>
                  <a:schemeClr val="hlink"/>
                </a:solidFill>
                <a:hlinkClick r:id="rId3"/>
              </a:rPr>
              <a:t>CC BY 4.0</a:t>
            </a:r>
            <a:r>
              <a:rPr lang="de" b="0" i="0"/>
              <a:t>.</a:t>
            </a:r>
            <a:endParaRPr b="0" i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i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i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Drei typische Arten, </a:t>
            </a:r>
            <a:br>
              <a:rPr lang="de"/>
            </a:br>
            <a:r>
              <a:rPr lang="de"/>
              <a:t>wie sich Lehrkräfte fortbilden</a:t>
            </a:r>
            <a:endParaRPr/>
          </a:p>
        </p:txBody>
      </p:sp>
      <p:sp>
        <p:nvSpPr>
          <p:cNvPr id="148" name="Google Shape;148;p31"/>
          <p:cNvSpPr txBox="1">
            <a:spLocks noGrp="1"/>
          </p:cNvSpPr>
          <p:nvPr>
            <p:ph type="body" idx="1"/>
          </p:nvPr>
        </p:nvSpPr>
        <p:spPr>
          <a:xfrm>
            <a:off x="311700" y="1855575"/>
            <a:ext cx="8520600" cy="24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457200" lvl="0" indent="-381000" algn="l" rtl="0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SzPts val="2400"/>
              <a:buAutoNum type="arabicPeriod"/>
            </a:pPr>
            <a:r>
              <a:rPr lang="de" sz="2400"/>
              <a:t>institutionalisierte Fortbildungen</a:t>
            </a:r>
            <a:endParaRPr sz="2400"/>
          </a:p>
          <a:p>
            <a:pPr marL="457200" lvl="0" indent="-381000" algn="l" rtl="0">
              <a:lnSpc>
                <a:spcPct val="200000"/>
              </a:lnSpc>
              <a:spcBef>
                <a:spcPts val="1200"/>
              </a:spcBef>
              <a:spcAft>
                <a:spcPts val="0"/>
              </a:spcAft>
              <a:buSzPts val="2400"/>
              <a:buAutoNum type="arabicPeriod"/>
            </a:pPr>
            <a:r>
              <a:rPr lang="de" sz="2400"/>
              <a:t>individuelle Fortbildungen, alleine</a:t>
            </a:r>
            <a:endParaRPr sz="2400"/>
          </a:p>
          <a:p>
            <a:pPr marL="457200" lvl="0" indent="-381000" algn="l" rtl="0">
              <a:lnSpc>
                <a:spcPct val="200000"/>
              </a:lnSpc>
              <a:spcBef>
                <a:spcPts val="1000"/>
              </a:spcBef>
              <a:spcAft>
                <a:spcPts val="1200"/>
              </a:spcAft>
              <a:buSzPts val="2400"/>
              <a:buAutoNum type="arabicPeriod"/>
            </a:pPr>
            <a:r>
              <a:rPr lang="de" sz="2400"/>
              <a:t>Peer-to-Peer-Fortbildungen </a:t>
            </a:r>
            <a:endParaRPr sz="2400"/>
          </a:p>
        </p:txBody>
      </p:sp>
      <p:pic>
        <p:nvPicPr>
          <p:cNvPr id="149" name="Google Shape;14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30110">
            <a:off x="5302245" y="3313356"/>
            <a:ext cx="1525989" cy="1698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3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 l="22030" t="24636" r="9316"/>
          <a:stretch/>
        </p:blipFill>
        <p:spPr>
          <a:xfrm rot="256751">
            <a:off x="5424230" y="3417907"/>
            <a:ext cx="1337771" cy="1101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29867" y="1268350"/>
            <a:ext cx="1579045" cy="179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31"/>
          <p:cNvPicPr preferRelativeResize="0"/>
          <p:nvPr/>
        </p:nvPicPr>
        <p:blipFill rotWithShape="1">
          <a:blip r:embed="rId5">
            <a:alphaModFix/>
          </a:blip>
          <a:srcRect r="7851"/>
          <a:stretch/>
        </p:blipFill>
        <p:spPr>
          <a:xfrm>
            <a:off x="5658178" y="1423575"/>
            <a:ext cx="1322424" cy="1076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880087">
            <a:off x="6609193" y="2263863"/>
            <a:ext cx="1579045" cy="1797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31"/>
          <p:cNvPicPr preferRelativeResize="0"/>
          <p:nvPr/>
        </p:nvPicPr>
        <p:blipFill rotWithShape="1">
          <a:blip r:embed="rId6">
            <a:alphaModFix/>
          </a:blip>
          <a:srcRect r="16569"/>
          <a:stretch/>
        </p:blipFill>
        <p:spPr>
          <a:xfrm rot="-896988">
            <a:off x="6669395" y="2397169"/>
            <a:ext cx="1359861" cy="10847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2"/>
          <p:cNvSpPr txBox="1">
            <a:spLocks noGrp="1"/>
          </p:cNvSpPr>
          <p:nvPr>
            <p:ph type="title" idx="4294967295"/>
          </p:nvPr>
        </p:nvSpPr>
        <p:spPr>
          <a:xfrm>
            <a:off x="311700" y="4640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2500">
                <a:solidFill>
                  <a:srgbClr val="A51B2A"/>
                </a:solidFill>
              </a:rPr>
              <a:t>Anforderungen an Fortbildungen ändern sich</a:t>
            </a:r>
            <a:endParaRPr sz="4200">
              <a:solidFill>
                <a:srgbClr val="A51B2A"/>
              </a:solidFill>
            </a:endParaRPr>
          </a:p>
        </p:txBody>
      </p:sp>
      <p:sp>
        <p:nvSpPr>
          <p:cNvPr id="160" name="Google Shape;160;p32"/>
          <p:cNvSpPr txBox="1">
            <a:spLocks noGrp="1"/>
          </p:cNvSpPr>
          <p:nvPr>
            <p:ph type="body" idx="4294967295"/>
          </p:nvPr>
        </p:nvSpPr>
        <p:spPr>
          <a:xfrm>
            <a:off x="623400" y="1518438"/>
            <a:ext cx="3948600" cy="112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de" sz="2100"/>
              <a:t>Schule im 19. und 20. Jahrhundert </a:t>
            </a:r>
            <a:br>
              <a:rPr lang="de" sz="2100"/>
            </a:br>
            <a:r>
              <a:rPr lang="de" sz="2100"/>
              <a:t>als </a:t>
            </a:r>
            <a:r>
              <a:rPr lang="de" sz="2100" b="1">
                <a:solidFill>
                  <a:srgbClr val="A51B2A"/>
                </a:solidFill>
              </a:rPr>
              <a:t>stabiles System</a:t>
            </a:r>
            <a:endParaRPr b="1">
              <a:solidFill>
                <a:srgbClr val="A51B2A"/>
              </a:solidFill>
            </a:endParaRPr>
          </a:p>
        </p:txBody>
      </p:sp>
      <p:sp>
        <p:nvSpPr>
          <p:cNvPr id="161" name="Google Shape;161;p32"/>
          <p:cNvSpPr txBox="1"/>
          <p:nvPr/>
        </p:nvSpPr>
        <p:spPr>
          <a:xfrm>
            <a:off x="623400" y="3124225"/>
            <a:ext cx="3948600" cy="8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de" sz="21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rPr>
              <a:t>Schule im 21. Jahrhundert </a:t>
            </a:r>
            <a:br>
              <a:rPr lang="de" sz="21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de" sz="21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rPr>
              <a:t>als </a:t>
            </a:r>
            <a:r>
              <a:rPr lang="de" sz="2100" b="1">
                <a:solidFill>
                  <a:srgbClr val="A51B2A"/>
                </a:solidFill>
                <a:latin typeface="Calibri"/>
                <a:ea typeface="Calibri"/>
                <a:cs typeface="Calibri"/>
                <a:sym typeface="Calibri"/>
              </a:rPr>
              <a:t>dynamisches System</a:t>
            </a:r>
            <a:endParaRPr sz="1700">
              <a:solidFill>
                <a:srgbClr val="A51B2A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2022 NLQ Design Vorlage 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1893</Words>
  <Application>Microsoft Macintosh PowerPoint</Application>
  <PresentationFormat>Bildschirmpräsentation (16:9)</PresentationFormat>
  <Paragraphs>326</Paragraphs>
  <Slides>74</Slides>
  <Notes>74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74</vt:i4>
      </vt:variant>
    </vt:vector>
  </HeadingPairs>
  <TitlesOfParts>
    <vt:vector size="79" baseType="lpstr">
      <vt:lpstr>Calibri</vt:lpstr>
      <vt:lpstr>Roboto</vt:lpstr>
      <vt:lpstr>Caveat</vt:lpstr>
      <vt:lpstr>Arial</vt:lpstr>
      <vt:lpstr>2022 NLQ Design Vorlage </vt:lpstr>
      <vt:lpstr>Einstieg</vt:lpstr>
      <vt:lpstr>Peer-to-Peer Formate für Mikrofortbildungen</vt:lpstr>
      <vt:lpstr>Agenda</vt:lpstr>
      <vt:lpstr>April 2020</vt:lpstr>
      <vt:lpstr>Mikrofortbildungen  kompakte Formate,  integriert in den Arbeitsalltag   Peer-to-Peer (P2P)  „zwischen gleichen Personen“ i.S.v. „Personen mit ähnlichen Interessen und Erfahrungen“</vt:lpstr>
      <vt:lpstr>PowerPoint-Präsentation</vt:lpstr>
      <vt:lpstr>Warum überhaupt eine zusätzliche Perspektive auf die Fortbildung?</vt:lpstr>
      <vt:lpstr>Drei typische Arten,  wie sich Lehrkräfte fortbilden</vt:lpstr>
      <vt:lpstr>Anforderungen an Fortbildungen ändern sich</vt:lpstr>
      <vt:lpstr>Anforderung 1:</vt:lpstr>
      <vt:lpstr>Anforderung 2:</vt:lpstr>
      <vt:lpstr>Anforderung 3:</vt:lpstr>
      <vt:lpstr>Anforderung 4:</vt:lpstr>
      <vt:lpstr>Warum braucht es P2P-Formate und Mikrofortbildungen?</vt:lpstr>
      <vt:lpstr>Was machen Peer-to-Peer-Formate als Mikrofortbildungen aus?</vt:lpstr>
      <vt:lpstr>Grundannahmen</vt:lpstr>
      <vt:lpstr>Peer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Wie verhalten sich „alt“ und „neu“ zueinander?</vt:lpstr>
      <vt:lpstr>PowerPoint-Präsentation</vt:lpstr>
      <vt:lpstr>Warum / für welche Themen eignen sich Peer-to-Peer-Formate als Mikrofortbildungen?</vt:lpstr>
      <vt:lpstr>„Es kommt drauf an …“ </vt:lpstr>
      <vt:lpstr>Exkurs: Was bedeutet „Expertise“?</vt:lpstr>
      <vt:lpstr>Der Projekt-Canvas</vt:lpstr>
      <vt:lpstr>Verwendete Inhalte Dritter </vt:lpstr>
      <vt:lpstr>Methode 1</vt:lpstr>
      <vt:lpstr>Barcamps – die Un-Konferenz</vt:lpstr>
      <vt:lpstr>So funktioniert das Format</vt:lpstr>
      <vt:lpstr>Stellschrauben: Variationen des Formats (1)</vt:lpstr>
      <vt:lpstr>Stellschrauben: Variationen des Formats (2)</vt:lpstr>
      <vt:lpstr>Stellschrauben: Variationen des Formats (3)</vt:lpstr>
      <vt:lpstr>Barcamps – die Un-Konferenz</vt:lpstr>
      <vt:lpstr>Methode 2</vt:lpstr>
      <vt:lpstr>Karussell-Fortbildung</vt:lpstr>
      <vt:lpstr>So funktioniert das Format</vt:lpstr>
      <vt:lpstr>Stellschrauben: Variationen des Formats</vt:lpstr>
      <vt:lpstr>Karussell-Fortbildung</vt:lpstr>
      <vt:lpstr>Methode 3</vt:lpstr>
      <vt:lpstr>Material-Werkstatt &amp; Hackathon</vt:lpstr>
      <vt:lpstr>So funktioniert das Format</vt:lpstr>
      <vt:lpstr>Typischer Ablauf eines Hackathons</vt:lpstr>
      <vt:lpstr>Stellschrauben: Variationen des Formats (1)</vt:lpstr>
      <vt:lpstr>Stellschrauben: Variationen des Formats (2)</vt:lpstr>
      <vt:lpstr>Material-Werkstatt &amp; Hackathon</vt:lpstr>
      <vt:lpstr>Methode 4</vt:lpstr>
      <vt:lpstr>Offene Sprechstunde</vt:lpstr>
      <vt:lpstr>So funktioniert das Format</vt:lpstr>
      <vt:lpstr>Stellschrauben: Variationen des Formats (1)</vt:lpstr>
      <vt:lpstr>Stellschrauben: Variationen des Formats (2)</vt:lpstr>
      <vt:lpstr>Offene Sprechstunde</vt:lpstr>
      <vt:lpstr>Methode 5</vt:lpstr>
      <vt:lpstr>Newsletter, Forum, Blogs &amp; Twitterlehrerzimmer</vt:lpstr>
      <vt:lpstr>So funktioniert das Format</vt:lpstr>
      <vt:lpstr>Stellschrauben: Variationen des Formats (1)</vt:lpstr>
      <vt:lpstr>Stellschrauben: Variationen des Formats (2)</vt:lpstr>
      <vt:lpstr>Newsletter, Forum, Blogs &amp; Twitterlehrerzimmer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Einstieg</dc:title>
  <cp:lastModifiedBy>Agentur J&amp;K</cp:lastModifiedBy>
  <cp:revision>1</cp:revision>
  <dcterms:modified xsi:type="dcterms:W3CDTF">2022-03-23T16:24:30Z</dcterms:modified>
</cp:coreProperties>
</file>