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7" r:id="rId2"/>
    <p:sldId id="328" r:id="rId3"/>
    <p:sldId id="325" r:id="rId4"/>
    <p:sldId id="256" r:id="rId5"/>
    <p:sldId id="329" r:id="rId6"/>
    <p:sldId id="326" r:id="rId7"/>
    <p:sldId id="1123" r:id="rId8"/>
    <p:sldId id="312" r:id="rId9"/>
    <p:sldId id="1106" r:id="rId10"/>
    <p:sldId id="1107" r:id="rId11"/>
    <p:sldId id="1122" r:id="rId12"/>
    <p:sldId id="1108" r:id="rId13"/>
    <p:sldId id="1109" r:id="rId14"/>
    <p:sldId id="1110" r:id="rId15"/>
    <p:sldId id="317" r:id="rId16"/>
    <p:sldId id="313" r:id="rId17"/>
    <p:sldId id="1115" r:id="rId18"/>
    <p:sldId id="1114" r:id="rId19"/>
    <p:sldId id="309" r:id="rId20"/>
    <p:sldId id="318" r:id="rId21"/>
    <p:sldId id="1120" r:id="rId22"/>
    <p:sldId id="1117" r:id="rId23"/>
    <p:sldId id="322" r:id="rId24"/>
    <p:sldId id="1101" r:id="rId25"/>
    <p:sldId id="283" r:id="rId26"/>
    <p:sldId id="1124" r:id="rId27"/>
  </p:sldIdLst>
  <p:sldSz cx="12192000" cy="6858000"/>
  <p:notesSz cx="6797675" cy="9925050"/>
  <p:custShowLst>
    <p:custShow name="Sem GHRS" id="0">
      <p:sldLst/>
    </p:custShow>
    <p:custShow name="Sem GHRS kompakt" id="1">
      <p:sldLst/>
    </p:custShow>
    <p:custShow name="Sem BBS" id="2">
      <p:sldLst/>
    </p:custShow>
    <p:custShow name="Sem BBS kompakt" id="3">
      <p:sldLst/>
    </p:custShow>
    <p:custShow name="NLSCHB" id="4">
      <p:sldLst/>
    </p:custShow>
    <p:custShow name="NLSCHB kompakt" id="5">
      <p:sldLst/>
    </p:custShow>
  </p:custShowLst>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31" userDrawn="1">
          <p15:clr>
            <a:srgbClr val="A4A3A4"/>
          </p15:clr>
        </p15:guide>
        <p15:guide id="3" orient="horz" pos="3869" userDrawn="1">
          <p15:clr>
            <a:srgbClr val="A4A3A4"/>
          </p15:clr>
        </p15:guide>
        <p15:guide id="4" orient="horz" pos="255" userDrawn="1">
          <p15:clr>
            <a:srgbClr val="A4A3A4"/>
          </p15:clr>
        </p15:guide>
        <p15:guide id="5" orient="horz" pos="1888" userDrawn="1">
          <p15:clr>
            <a:srgbClr val="A4A3A4"/>
          </p15:clr>
        </p15:guide>
        <p15:guide id="6" pos="71" userDrawn="1">
          <p15:clr>
            <a:srgbClr val="A4A3A4"/>
          </p15:clr>
        </p15:guide>
        <p15:guide id="7" pos="1753" userDrawn="1">
          <p15:clr>
            <a:srgbClr val="A4A3A4"/>
          </p15:clr>
        </p15:guide>
        <p15:guide id="8" pos="10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C7E7"/>
    <a:srgbClr val="4472C4"/>
    <a:srgbClr val="E50046"/>
    <a:srgbClr val="3250BE"/>
    <a:srgbClr val="99CCFF"/>
    <a:srgbClr val="B5DBFD"/>
    <a:srgbClr val="80B3FE"/>
    <a:srgbClr val="4B5AAF"/>
    <a:srgbClr val="3252C1"/>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DA60F-C76C-4249-BFAE-E65FD10E0A3F}" v="37" dt="2024-08-09T13:00:50.31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6" autoAdjust="0"/>
    <p:restoredTop sz="93557" autoAdjust="0"/>
  </p:normalViewPr>
  <p:slideViewPr>
    <p:cSldViewPr showGuides="1">
      <p:cViewPr varScale="1">
        <p:scale>
          <a:sx n="57" d="100"/>
          <a:sy n="57" d="100"/>
        </p:scale>
        <p:origin x="1000" y="28"/>
      </p:cViewPr>
      <p:guideLst>
        <p:guide orient="horz" pos="2160"/>
        <p:guide orient="horz" pos="931"/>
        <p:guide orient="horz" pos="3869"/>
        <p:guide orient="horz" pos="255"/>
        <p:guide orient="horz" pos="1888"/>
        <p:guide pos="71"/>
        <p:guide pos="1753"/>
        <p:guide pos="1028"/>
      </p:guideLst>
    </p:cSldViewPr>
  </p:slideViewPr>
  <p:notesTextViewPr>
    <p:cViewPr>
      <p:scale>
        <a:sx n="100" d="100"/>
        <a:sy n="100" d="100"/>
      </p:scale>
      <p:origin x="0" y="0"/>
    </p:cViewPr>
  </p:notesTextViewPr>
  <p:notesViewPr>
    <p:cSldViewPr>
      <p:cViewPr varScale="1">
        <p:scale>
          <a:sx n="91" d="100"/>
          <a:sy n="91" d="100"/>
        </p:scale>
        <p:origin x="372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83F5B-0793-4FA8-AD5B-77867A02319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859EE373-A60A-48C5-AEEA-B9B677E9A70C}" type="pres">
      <dgm:prSet presAssocID="{E6C83F5B-0793-4FA8-AD5B-77867A023190}" presName="Name0" presStyleCnt="0">
        <dgm:presLayoutVars>
          <dgm:chPref val="3"/>
          <dgm:dir/>
          <dgm:animLvl val="lvl"/>
          <dgm:resizeHandles/>
        </dgm:presLayoutVars>
      </dgm:prSet>
      <dgm:spPr/>
    </dgm:pt>
  </dgm:ptLst>
  <dgm:cxnLst>
    <dgm:cxn modelId="{6B1D7A22-E6FB-413D-AAF0-8CCC538A000C}" type="presOf" srcId="{E6C83F5B-0793-4FA8-AD5B-77867A023190}" destId="{859EE373-A60A-48C5-AEEA-B9B677E9A70C}" srcOrd="0" destOrd="0" presId="urn:microsoft.com/office/officeart/2005/8/layout/lProcess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2" y="1"/>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136195" name="Rectangle 3"/>
          <p:cNvSpPr>
            <a:spLocks noGrp="1" noChangeArrowheads="1"/>
          </p:cNvSpPr>
          <p:nvPr>
            <p:ph type="dt" sz="quarter" idx="1"/>
          </p:nvPr>
        </p:nvSpPr>
        <p:spPr bwMode="auto">
          <a:xfrm>
            <a:off x="3851277" y="1"/>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136196" name="Rectangle 4"/>
          <p:cNvSpPr>
            <a:spLocks noGrp="1" noChangeArrowheads="1"/>
          </p:cNvSpPr>
          <p:nvPr>
            <p:ph type="ftr" sz="quarter" idx="2"/>
          </p:nvPr>
        </p:nvSpPr>
        <p:spPr bwMode="auto">
          <a:xfrm>
            <a:off x="2" y="9426735"/>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136197" name="Rectangle 5"/>
          <p:cNvSpPr>
            <a:spLocks noGrp="1" noChangeArrowheads="1"/>
          </p:cNvSpPr>
          <p:nvPr>
            <p:ph type="sldNum" sz="quarter" idx="3"/>
          </p:nvPr>
        </p:nvSpPr>
        <p:spPr bwMode="auto">
          <a:xfrm>
            <a:off x="3851277" y="9426735"/>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b" anchorCtr="0" compatLnSpc="1">
            <a:prstTxWarp prst="textNoShape">
              <a:avLst/>
            </a:prstTxWarp>
          </a:bodyPr>
          <a:lstStyle>
            <a:lvl1pPr algn="r" eaLnBrk="1" hangingPunct="1">
              <a:defRPr sz="1200"/>
            </a:lvl1pPr>
          </a:lstStyle>
          <a:p>
            <a:pPr>
              <a:defRPr/>
            </a:pPr>
            <a:fld id="{F2B08EE4-FBB5-44B6-8D5F-0DCA56237936}" type="slidenum">
              <a:rPr lang="de-DE" altLang="de-DE"/>
              <a:pPr>
                <a:defRPr/>
              </a:pPr>
              <a:t>‹Nr.›</a:t>
            </a:fld>
            <a:endParaRPr lang="de-DE" altLang="de-DE"/>
          </a:p>
        </p:txBody>
      </p:sp>
    </p:spTree>
    <p:extLst>
      <p:ext uri="{BB962C8B-B14F-4D97-AF65-F5344CB8AC3E}">
        <p14:creationId xmlns:p14="http://schemas.microsoft.com/office/powerpoint/2010/main" val="319095300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5123" name="Rectangle 3"/>
          <p:cNvSpPr>
            <a:spLocks noGrp="1" noChangeArrowheads="1"/>
          </p:cNvSpPr>
          <p:nvPr>
            <p:ph type="dt" idx="1"/>
          </p:nvPr>
        </p:nvSpPr>
        <p:spPr bwMode="auto">
          <a:xfrm>
            <a:off x="3851277" y="1"/>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450" y="4714957"/>
            <a:ext cx="5438776" cy="446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2" y="9426735"/>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5127" name="Rectangle 7"/>
          <p:cNvSpPr>
            <a:spLocks noGrp="1" noChangeArrowheads="1"/>
          </p:cNvSpPr>
          <p:nvPr>
            <p:ph type="sldNum" sz="quarter" idx="5"/>
          </p:nvPr>
        </p:nvSpPr>
        <p:spPr bwMode="auto">
          <a:xfrm>
            <a:off x="3851277" y="9426735"/>
            <a:ext cx="2944812"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06" tIns="45553" rIns="91106" bIns="45553" numCol="1" anchor="b" anchorCtr="0" compatLnSpc="1">
            <a:prstTxWarp prst="textNoShape">
              <a:avLst/>
            </a:prstTxWarp>
          </a:bodyPr>
          <a:lstStyle>
            <a:lvl1pPr algn="r" eaLnBrk="1" hangingPunct="1">
              <a:defRPr sz="1200"/>
            </a:lvl1pPr>
          </a:lstStyle>
          <a:p>
            <a:pPr>
              <a:defRPr/>
            </a:pPr>
            <a:fld id="{504D0243-313D-4306-8F29-9537B7C8787E}" type="slidenum">
              <a:rPr lang="de-DE" altLang="de-DE"/>
              <a:pPr>
                <a:defRPr/>
              </a:pPr>
              <a:t>‹Nr.›</a:t>
            </a:fld>
            <a:endParaRPr lang="de-DE" altLang="de-DE"/>
          </a:p>
        </p:txBody>
      </p:sp>
    </p:spTree>
    <p:extLst>
      <p:ext uri="{BB962C8B-B14F-4D97-AF65-F5344CB8AC3E}">
        <p14:creationId xmlns:p14="http://schemas.microsoft.com/office/powerpoint/2010/main" val="2928342188"/>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1513640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Die neue Abbildung zeigt die Zusammenhänge der einzelnen Prozessschritte ganzheitlich und schlüssig miteinander verzahnt. Die Anforderungen an die Gestaltung der Lernsituationen wurden in diese, an der passenden Stelle, integriert, um den Lehrkräften die Übersicht aller relevanten Aspekte zu geben.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Die Struktur der weiterentwickelten Handreichung Leitlinie SchuCu-BBS orientiert sich an diesem Prozess.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Die einzelnen Prozessschritte werden in der Handreichung nicht nur bildlich schrittweise aufgegriffen, sondern auch im Anschluss daran erklärt.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t>Die Abbildung verdeutlicht ein mögliches Vorgehen bei der Erstellung, Durchführung und Evaluation des Schulischen Curriculums. Rückgriffe, Anpassungen und Ergänzungen der Prozessschritte sind zu jedem Zeitpunkt möglich.</a:t>
            </a:r>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3448217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kann die Folien 12-14 ersetzen.</a:t>
            </a:r>
          </a:p>
        </p:txBody>
      </p:sp>
      <p:sp>
        <p:nvSpPr>
          <p:cNvPr id="4" name="Kopfzeilenplatzhalt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786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Schulische Entscheidungen sind zu Beginn der curricularen Arbeit zu berücksichtigen. Sie wurden deshalb aus den grundlegenden Anforderungen an LS hierher verlagert.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Es wird deutlich, dass im Rahmen des Bildungsgangs alle curricularen Vorgaben zu analysieren sind.</a:t>
            </a:r>
          </a:p>
          <a:p>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150789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157279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21807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Je Lernsituation ist eine Handlungssituation fertigzustellen. Ein mögliches materielles oder immaterielles Handlungsergebnis ist zu benennen. Zeitrichtwerte und Titel der Lernsituationen sind festzulegen.</a:t>
            </a:r>
          </a:p>
          <a:p>
            <a:pPr marL="171450" indent="-171450">
              <a:buFont typeface="Arial" panose="020B0604020202020204" pitchFamily="34" charset="0"/>
              <a:buChar char="•"/>
            </a:pPr>
            <a:r>
              <a:rPr lang="de-DE" dirty="0"/>
              <a:t>Das weitere Vorgehen, z. B. die gemeinsame Erstellung von Materialien oder Lernortkooperationen, ist abzusprechen und als Vereinbarung zur Umsetzung der Lernsituation zu dokumentieren.</a:t>
            </a:r>
          </a:p>
          <a:p>
            <a:pPr marL="171450" indent="-171450">
              <a:buFont typeface="Arial" panose="020B0604020202020204" pitchFamily="34" charset="0"/>
              <a:buChar char="•"/>
            </a:pPr>
            <a:r>
              <a:rPr lang="de-DE" dirty="0"/>
              <a:t>Vor der Ausgestaltung der Materialien ist die didaktisch-methodische Planung auf Bildungsgangebene endgültig festzulegen. Dieser Bildungsgangbeschluss ist zu dokumentieren.</a:t>
            </a:r>
          </a:p>
          <a:p>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04079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Handlungsorientierter Unterricht in berufsbildenden Schulen orientiert sich am Modell der vollständigen Handlung.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Das Modell der vollständigen Handlung wurde daher übergeordnet in den Merkmalen des handlungsorientierten Unterrichts verankert.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Die Zuordnung einzelner Kompetenzentwicklungsschritte zu den Phasen der vollständigen Handlung ist in einer Lernsituation nur selten möglich. Daher wird auf eine schriftliche Ausdifferenzierung innerhalb einer Lernsituation im Rahmen von „grundlegenden Anforderungen“ verzichtet.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Begrifflichkeiten geändert: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a:solidFill>
                  <a:srgbClr val="000000"/>
                </a:solidFill>
                <a:effectLst/>
                <a:latin typeface="Arial" panose="020B0604020202020204" pitchFamily="34" charset="0"/>
                <a:ea typeface="MS Mincho"/>
              </a:rPr>
              <a:t>Die bisherigen Bezeichnungen „Kontrollieren bzw. Bewerten“ und „Reflektieren“ werden von den Kolleginnen und Kollegen häufig als nicht trennscharf beurteilt</a:t>
            </a:r>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800" b="0" i="0" u="none" strike="noStrike" kern="1200" cap="none" spc="0" normalizeH="0" baseline="0" noProof="0" dirty="0">
                <a:ln>
                  <a:noFill/>
                </a:ln>
                <a:solidFill>
                  <a:srgbClr val="000000"/>
                </a:solidFill>
                <a:effectLst/>
                <a:uLnTx/>
                <a:uFillTx/>
                <a:latin typeface="Arial" panose="020B0604020202020204" pitchFamily="34" charset="0"/>
                <a:ea typeface="MS Mincho"/>
                <a:cs typeface="+mn-cs"/>
              </a:rPr>
              <a:t>Der Begriff „Kontrollieren“ machte nicht </a:t>
            </a:r>
            <a:r>
              <a:rPr kumimoji="0" lang="de-DE" sz="800" b="0" i="0" u="none" strike="noStrike" kern="1200" cap="none" spc="0" normalizeH="0" baseline="0" noProof="0" dirty="0">
                <a:ln>
                  <a:noFill/>
                </a:ln>
                <a:solidFill>
                  <a:srgbClr val="00B0F0"/>
                </a:solidFill>
                <a:effectLst/>
                <a:uLnTx/>
                <a:uFillTx/>
                <a:latin typeface="Arial" panose="020B0604020202020204" pitchFamily="34" charset="0"/>
                <a:ea typeface="MS Mincho"/>
                <a:cs typeface="+mn-cs"/>
              </a:rPr>
              <a:t>hinreichend</a:t>
            </a:r>
            <a:r>
              <a:rPr kumimoji="0" lang="de-DE" sz="800" b="0" i="0" u="none" strike="noStrike" kern="1200" cap="none" spc="0" normalizeH="0" baseline="0" noProof="0" dirty="0">
                <a:ln>
                  <a:noFill/>
                </a:ln>
                <a:solidFill>
                  <a:srgbClr val="000000"/>
                </a:solidFill>
                <a:effectLst/>
                <a:uLnTx/>
                <a:uFillTx/>
                <a:latin typeface="Arial" panose="020B0604020202020204" pitchFamily="34" charset="0"/>
                <a:ea typeface="MS Mincho"/>
                <a:cs typeface="+mn-cs"/>
              </a:rPr>
              <a:t> deutlich, dass es um das Handlungsergebnis gehen soll. </a:t>
            </a:r>
            <a:r>
              <a:rPr kumimoji="0" lang="de-DE" sz="800" b="0" i="0" u="none" strike="noStrike" kern="1200" cap="none" spc="0" normalizeH="0" baseline="0" noProof="0" dirty="0">
                <a:ln>
                  <a:noFill/>
                </a:ln>
                <a:solidFill>
                  <a:srgbClr val="00B0F0"/>
                </a:solidFill>
                <a:effectLst/>
                <a:uLnTx/>
                <a:uFillTx/>
                <a:latin typeface="Arial" panose="020B0604020202020204" pitchFamily="34" charset="0"/>
                <a:ea typeface="MS Mincho"/>
                <a:cs typeface="+mn-cs"/>
              </a:rPr>
              <a:t>Durch den Begriff „Überprüfen“ in Verbindung </a:t>
            </a:r>
            <a:r>
              <a:rPr kumimoji="0" lang="de-DE" sz="800" b="0" i="0" u="none" strike="noStrike" kern="1200" cap="none" spc="0" normalizeH="0" baseline="0" noProof="0" dirty="0">
                <a:ln>
                  <a:noFill/>
                </a:ln>
                <a:solidFill>
                  <a:srgbClr val="000000"/>
                </a:solidFill>
                <a:effectLst/>
                <a:uLnTx/>
                <a:uFillTx/>
                <a:latin typeface="Arial" panose="020B0604020202020204" pitchFamily="34" charset="0"/>
                <a:ea typeface="MS Mincho"/>
                <a:cs typeface="+mn-cs"/>
              </a:rPr>
              <a:t>mit  „Kontrollieren“ und die textliche Anpassung der Erläuterung soll diesem Umstand Rechnung getragen werden.</a:t>
            </a:r>
            <a:endParaRPr kumimoji="0" lang="de-DE" sz="800" b="0" i="0" u="none" strike="noStrike" kern="1200" cap="none" spc="0" normalizeH="0" baseline="0" noProof="0" dirty="0">
              <a:ln>
                <a:noFill/>
              </a:ln>
              <a:solidFill>
                <a:srgbClr val="000000"/>
              </a:solidFill>
              <a:effectLst/>
              <a:uLnTx/>
              <a:uFillTx/>
              <a:latin typeface="Times New Roman" panose="02020603050405020304" pitchFamily="18" charset="0"/>
              <a:ea typeface="MS Mincho"/>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800" b="0" i="0" u="none" strike="noStrike" kern="1200" cap="none" spc="0" normalizeH="0" baseline="0" noProof="0" dirty="0">
                <a:ln>
                  <a:noFill/>
                </a:ln>
                <a:solidFill>
                  <a:srgbClr val="000000"/>
                </a:solidFill>
                <a:effectLst/>
                <a:uLnTx/>
                <a:uFillTx/>
                <a:latin typeface="Arial" panose="020B0604020202020204" pitchFamily="34" charset="0"/>
                <a:ea typeface="MS Mincho"/>
                <a:cs typeface="+mn-cs"/>
              </a:rPr>
              <a:t>„Reflektieren“ drückt die Bewertung des Lern- und Arbeitsprozesses hinsichtlich der aufgeworfenen Problemstellung aus. Die Bearbeitung der zentralen Aufgaben-, Frage- bzw. Problemstellung wird reflektiert. Es werden Stärken und Verbesserungspotenziale des eigenen Lernprozesses und des Handlungsergebnisses identifiziert.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800" dirty="0">
                <a:solidFill>
                  <a:srgbClr val="00B0F0"/>
                </a:solidFill>
                <a:latin typeface="Arial" panose="020B0604020202020204" pitchFamily="34" charset="0"/>
              </a:rPr>
              <a:t>Der Begriff „Bewerten“ wird bei den Handlungsphasen zukünftig nicht mehr verwendet, da die „Bewertung“ der Lehrkraft im Rahmen der Leistungsfeststellung und Leistungsbewertung obliegt</a:t>
            </a:r>
            <a:r>
              <a:rPr lang="de-DE" sz="800">
                <a:solidFill>
                  <a:srgbClr val="00B0F0"/>
                </a:solidFill>
                <a:latin typeface="Arial" panose="020B0604020202020204" pitchFamily="34" charset="0"/>
              </a:rPr>
              <a:t>. </a:t>
            </a:r>
            <a:endParaRPr lang="de-DE" sz="800" dirty="0">
              <a:solidFill>
                <a:srgbClr val="00B0F0"/>
              </a:solidFill>
              <a:latin typeface="Arial" panose="020B0604020202020204" pitchFamily="34" charset="0"/>
            </a:endParaRPr>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75685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KAM-BBS spricht nicht mehr von „grundlegenden Anforderungen“, daher jetzt „Anforderungen an 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Der Zusammenhang zwischen Lernsituation und Handlungssituation wird noch klarer herausgestellt.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solidFill>
                <a:effectLst/>
                <a:uLnTx/>
                <a:uFillTx/>
                <a:latin typeface="Arial" charset="0"/>
                <a:ea typeface="+mn-ea"/>
                <a:cs typeface="+mn-cs"/>
              </a:rPr>
              <a:t>Die teilweise unterschiedlichen Definitionen von KMK, DQR und den curricularen Vorgaben wurden aufgelöst, indem die Definition Handlungskompetenz auf Personale </a:t>
            </a:r>
            <a:r>
              <a:rPr lang="de-DE" sz="1200" dirty="0">
                <a:solidFill>
                  <a:srgbClr val="000000"/>
                </a:solidFill>
                <a:effectLst/>
                <a:latin typeface="Arial" panose="020B0604020202020204" pitchFamily="34" charset="0"/>
                <a:ea typeface="MS Mincho" panose="02020609040205080304" pitchFamily="49" charset="-128"/>
              </a:rPr>
              <a:t>Kompetenz und Fachkompetenz fokussiert wurde und somit alle Kompetenzkategorien abgedeckt sind. </a:t>
            </a:r>
            <a:endParaRPr lang="de-DE" sz="2000" dirty="0">
              <a:effectLst/>
              <a:latin typeface="Times New Roman" panose="02020603050405020304" pitchFamily="18" charset="0"/>
              <a:ea typeface="Times New Roman" panose="02020603050405020304" pitchFamily="18" charset="0"/>
            </a:endParaRPr>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340818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rgbClr val="00B0F0"/>
                </a:solidFill>
                <a:effectLst/>
                <a:uLnTx/>
                <a:uFillTx/>
                <a:latin typeface="Arial" charset="0"/>
                <a:ea typeface="+mn-ea"/>
                <a:cs typeface="+mn-cs"/>
              </a:rPr>
              <a:t>Es gibt weiterhin keine verbindliche Formatvorlage für Lernsituationen</a:t>
            </a:r>
            <a:r>
              <a:rPr kumimoji="0" lang="de-DE" sz="1200" b="0" i="0" u="none" strike="noStrike" kern="1200" cap="none" spc="0" normalizeH="0" baseline="0" noProof="0" dirty="0">
                <a:ln>
                  <a:noFill/>
                </a:ln>
                <a:solidFill>
                  <a:srgbClr val="000000"/>
                </a:solidFill>
                <a:effectLst/>
                <a:uLnTx/>
                <a:uFillTx/>
                <a:latin typeface="Arial" charset="0"/>
                <a:ea typeface="+mn-ea"/>
                <a:cs typeface="+mn-cs"/>
              </a:rPr>
              <a:t>. Alle </a:t>
            </a:r>
            <a:r>
              <a:rPr kumimoji="0" lang="de-DE" sz="1200" b="0" i="0" u="none" strike="noStrike" kern="1200" cap="none" spc="0" normalizeH="0" baseline="0" noProof="0" dirty="0">
                <a:ln>
                  <a:noFill/>
                </a:ln>
                <a:solidFill>
                  <a:srgbClr val="00B0F0"/>
                </a:solidFill>
                <a:effectLst/>
                <a:uLnTx/>
                <a:uFillTx/>
                <a:latin typeface="Arial" charset="0"/>
                <a:ea typeface="+mn-ea"/>
                <a:cs typeface="+mn-cs"/>
              </a:rPr>
              <a:t>Format</a:t>
            </a:r>
            <a:r>
              <a:rPr kumimoji="0" lang="de-DE" sz="1200" b="0" i="0" u="none" strike="noStrike" kern="1200" cap="none" spc="0" normalizeH="0" baseline="0" noProof="0" dirty="0">
                <a:ln>
                  <a:noFill/>
                </a:ln>
                <a:solidFill>
                  <a:srgbClr val="000000"/>
                </a:solidFill>
                <a:effectLst/>
                <a:uLnTx/>
                <a:uFillTx/>
                <a:latin typeface="Arial" charset="0"/>
                <a:ea typeface="+mn-ea"/>
                <a:cs typeface="+mn-cs"/>
              </a:rPr>
              <a:t>vorlagen sind denkbar, die die Anforderungen an eine Lernsituation erfüllen.</a:t>
            </a:r>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98648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Schülerinnen und Schüler werden im Unterricht mit der ausformulierten, „ganzen“ Handlungssituation konfrontiert.</a:t>
            </a:r>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6454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noProof="0" dirty="0">
                <a:solidFill>
                  <a:srgbClr val="00B0F0"/>
                </a:solidFill>
              </a:rPr>
              <a:t>Die Leitlinie SchuCu-BBS unterliegt einem Qualitätsentwicklungsprozess und wird daher von Zeit zu Zeit angepasst.</a:t>
            </a:r>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163989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07497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Für die Schulentwicklung ist die Jahresplanung ein </a:t>
            </a:r>
            <a:r>
              <a:rPr lang="de-DE" dirty="0">
                <a:solidFill>
                  <a:srgbClr val="00B0F0"/>
                </a:solidFill>
              </a:rPr>
              <a:t>unterstützendes</a:t>
            </a:r>
            <a:r>
              <a:rPr lang="de-DE" dirty="0"/>
              <a:t> Qualitätskriterium.</a:t>
            </a:r>
          </a:p>
          <a:p>
            <a:pPr marL="171450" indent="-171450">
              <a:buFont typeface="Arial" panose="020B0604020202020204" pitchFamily="34" charset="0"/>
              <a:buChar char="•"/>
            </a:pPr>
            <a:r>
              <a:rPr lang="de-DE" dirty="0">
                <a:solidFill>
                  <a:srgbClr val="00B0F0"/>
                </a:solidFill>
              </a:rPr>
              <a:t>Als Bestandteil des Schulischen Curriculums und unter Nutzung pädagogischer Freiräume hilft die Jahresplanung den Lehrkräften bei der …</a:t>
            </a:r>
          </a:p>
          <a:p>
            <a:pPr marL="628650" lvl="1" indent="-171450">
              <a:buFont typeface="Courier New" panose="02070309020205020404" pitchFamily="49" charset="0"/>
              <a:buChar char="o"/>
            </a:pPr>
            <a:r>
              <a:rPr lang="de-DE" dirty="0"/>
              <a:t>Einarbeitung, z. B. in eine neue Schulform,</a:t>
            </a:r>
          </a:p>
          <a:p>
            <a:pPr marL="628650" lvl="1" indent="-171450">
              <a:buFont typeface="Courier New" panose="02070309020205020404" pitchFamily="49" charset="0"/>
              <a:buChar char="o"/>
            </a:pPr>
            <a:r>
              <a:rPr lang="de-DE" dirty="0"/>
              <a:t>organisatorischen Abstimmung, </a:t>
            </a:r>
          </a:p>
          <a:p>
            <a:pPr marL="628650" lvl="1" indent="-171450">
              <a:buFont typeface="Courier New" panose="02070309020205020404" pitchFamily="49" charset="0"/>
              <a:buChar char="o"/>
            </a:pPr>
            <a:r>
              <a:rPr lang="de-DE" dirty="0"/>
              <a:t>Planung und Durchführung von Unterricht.</a:t>
            </a:r>
          </a:p>
          <a:p>
            <a:pPr marL="171450" indent="-171450">
              <a:spcBef>
                <a:spcPts val="1200"/>
              </a:spcBef>
              <a:buFont typeface="Arial" panose="020B0604020202020204" pitchFamily="34" charset="0"/>
              <a:buChar char="•"/>
            </a:pPr>
            <a:r>
              <a:rPr lang="de-DE" dirty="0"/>
              <a:t>Den Bildungsgangs- und Fachgruppenleitungen dient die Jahresplanung …</a:t>
            </a:r>
          </a:p>
          <a:p>
            <a:pPr marL="628650" lvl="1" indent="-171450">
              <a:buFont typeface="Courier New" panose="02070309020205020404" pitchFamily="49" charset="0"/>
              <a:buChar char="o"/>
            </a:pPr>
            <a:r>
              <a:rPr lang="de-DE" dirty="0"/>
              <a:t>als Entwicklungs-, Steuerungs- und Informationsinstrument für den Unterricht, </a:t>
            </a:r>
          </a:p>
          <a:p>
            <a:pPr marL="628650" lvl="1" indent="-171450">
              <a:buFont typeface="Courier New" panose="02070309020205020404" pitchFamily="49" charset="0"/>
              <a:buChar char="o"/>
            </a:pPr>
            <a:r>
              <a:rPr lang="de-DE" dirty="0"/>
              <a:t>zur Fort- und Weiterbildungsplanung.</a:t>
            </a:r>
          </a:p>
          <a:p>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610663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Bisher wurde die Jahresplanung umrissen, jetzt ist sie prozessorientiert dargestellt.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Kommunikation und Evaluation der Jahresplanung sind nun entscheidende Bausteine der Implementierung des Schulischen Curriculums an den Schulen.</a:t>
            </a:r>
          </a:p>
          <a:p>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01497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603830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Grafik sind entlang der jeweiligen Phase der vollständigen Handlung beispielhafte Aufgaben der Lehrkraft zugeordnet. </a:t>
            </a:r>
            <a:r>
              <a:rPr lang="de-DE" strike="noStrike" dirty="0"/>
              <a:t>Weitere Hinweise zur Rolle der Lehrkraft finden sich in der Leitlinie auf S. 7-9.</a:t>
            </a:r>
            <a:endParaRPr lang="de-DE" strike="sngStrik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8024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25600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baseline="0" noProof="0" dirty="0">
                <a:solidFill>
                  <a:srgbClr val="00B0F0"/>
                </a:solidFill>
              </a:rPr>
              <a:t>Kriterien für die Auswahl der Kommissionsmitglieder 524:</a:t>
            </a:r>
          </a:p>
          <a:p>
            <a:pPr marL="171450" indent="-171450">
              <a:buFont typeface="Arial" panose="020B0604020202020204" pitchFamily="34" charset="0"/>
              <a:buChar char="•"/>
            </a:pPr>
            <a:r>
              <a:rPr lang="de-DE" sz="1100" baseline="0" noProof="0" dirty="0">
                <a:solidFill>
                  <a:srgbClr val="00B0F0"/>
                </a:solidFill>
              </a:rPr>
              <a:t>eine möglichst hohe Unterrichtsverpflichtung, um den Blick aus der Praxis sicherzustellen</a:t>
            </a:r>
          </a:p>
          <a:p>
            <a:pPr marL="171450" indent="-171450">
              <a:buFont typeface="Arial" panose="020B0604020202020204" pitchFamily="34" charset="0"/>
              <a:buChar char="•"/>
            </a:pPr>
            <a:r>
              <a:rPr lang="de-DE" sz="1100" baseline="0" noProof="0" dirty="0">
                <a:solidFill>
                  <a:srgbClr val="00B0F0"/>
                </a:solidFill>
              </a:rPr>
              <a:t>KuK aus dem berufsbezogenen Lernbereich (berufliche Fachrichtung) und berufsübergreifenden Lernbereich (Unterrichtsfach)</a:t>
            </a:r>
          </a:p>
          <a:p>
            <a:pPr marL="171450" indent="-171450">
              <a:buFont typeface="Arial" panose="020B0604020202020204" pitchFamily="34" charset="0"/>
              <a:buChar char="•"/>
            </a:pPr>
            <a:r>
              <a:rPr lang="de-DE" sz="1100" baseline="0" noProof="0" dirty="0">
                <a:solidFill>
                  <a:srgbClr val="00B0F0"/>
                </a:solidFill>
              </a:rPr>
              <a:t>Mono- und Bündelschulen</a:t>
            </a:r>
          </a:p>
          <a:p>
            <a:pPr marL="171450" indent="-171450">
              <a:buFont typeface="Arial" panose="020B0604020202020204" pitchFamily="34" charset="0"/>
              <a:buChar char="•"/>
            </a:pPr>
            <a:r>
              <a:rPr lang="de-DE" sz="1100" baseline="0" noProof="0" dirty="0">
                <a:solidFill>
                  <a:srgbClr val="00B0F0"/>
                </a:solidFill>
              </a:rPr>
              <a:t>KuK aus den vier RLSB </a:t>
            </a:r>
          </a:p>
          <a:p>
            <a:endParaRPr lang="de-DE" dirty="0"/>
          </a:p>
        </p:txBody>
      </p:sp>
      <p:sp>
        <p:nvSpPr>
          <p:cNvPr id="4" name="Kopfzeilenplatzhalter 3"/>
          <p:cNvSpPr>
            <a:spLocks noGrp="1"/>
          </p:cNvSpPr>
          <p:nvPr>
            <p:ph type="hdr" sz="quarter" idx="10"/>
          </p:nvPr>
        </p:nvSpPr>
        <p:spPr/>
        <p:txBody>
          <a:bodyPr/>
          <a:lstStyle/>
          <a:p>
            <a:pPr>
              <a:defRPr/>
            </a:pPr>
            <a:endParaRPr lang="de-DE"/>
          </a:p>
        </p:txBody>
      </p:sp>
    </p:spTree>
    <p:extLst>
      <p:ext uri="{BB962C8B-B14F-4D97-AF65-F5344CB8AC3E}">
        <p14:creationId xmlns:p14="http://schemas.microsoft.com/office/powerpoint/2010/main" val="259538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Seit Einführung der Leitlinie „SchuCu-BBS“ 2018 haben vielfältige Entwicklungen Einfluss auf Schule und damit den Unterricht sowie unterrichtliche Prozesse genommen, die eine qualitative Weiterentwicklung der Leitlinie erforderlich machten.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Im Strategischen Handlungsrahmen ist ein verbindliches strategisches Ziel: Handlungsorientierung im Präsenz- und Distanzunterricht implementieren.</a:t>
            </a:r>
          </a:p>
          <a:p>
            <a:pPr marL="180975" marR="0" lvl="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dirty="0">
                <a:solidFill>
                  <a:srgbClr val="000000"/>
                </a:solidFill>
              </a:rPr>
              <a:t>Operatives Ziel, z. B.: Schulische Curricula für den berufsbezogenen und berufsübergreifenden Lernbereich (weiter)entwickeln</a:t>
            </a:r>
            <a:r>
              <a:rPr kumimoji="0" lang="de-DE" sz="1200" b="0" i="0" u="none" strike="noStrike" kern="1200" cap="none" spc="0" normalizeH="0" baseline="0" noProof="0" dirty="0">
                <a:ln>
                  <a:noFill/>
                </a:ln>
                <a:solidFill>
                  <a:srgbClr val="000000"/>
                </a:solidFill>
                <a:effectLst/>
                <a:uLnTx/>
                <a:uFillTx/>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Berücksichtigung der erforderlichen Kernaufgaben des Kernaufgabenmodells für berufsbildende Schulen (KAM-BBS) mit dem Schwerpunkt auf dem Qualitätsbereich B „Bildungsangebote gestalten“. </a:t>
            </a:r>
          </a:p>
        </p:txBody>
      </p:sp>
      <p:sp>
        <p:nvSpPr>
          <p:cNvPr id="4" name="Kopfzeilenplatzhalter 3"/>
          <p:cNvSpPr>
            <a:spLocks noGrp="1"/>
          </p:cNvSpPr>
          <p:nvPr>
            <p:ph type="hdr" sz="quarter" idx="10"/>
          </p:nvPr>
        </p:nvSpPr>
        <p:spPr/>
        <p:txBody>
          <a:bodyPr/>
          <a:lstStyle/>
          <a:p>
            <a:pPr>
              <a:defRPr/>
            </a:pPr>
            <a:endParaRPr lang="de-DE"/>
          </a:p>
        </p:txBody>
      </p:sp>
    </p:spTree>
    <p:extLst>
      <p:ext uri="{BB962C8B-B14F-4D97-AF65-F5344CB8AC3E}">
        <p14:creationId xmlns:p14="http://schemas.microsoft.com/office/powerpoint/2010/main" val="392732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solidFill>
                  <a:srgbClr val="00B0F0"/>
                </a:solidFill>
              </a:rPr>
              <a:t>Im</a:t>
            </a:r>
            <a:r>
              <a:rPr lang="en-US" dirty="0">
                <a:solidFill>
                  <a:srgbClr val="00B0F0"/>
                </a:solidFill>
              </a:rPr>
              <a:t> QM gilt der </a:t>
            </a:r>
            <a:r>
              <a:rPr lang="de-DE" noProof="0" dirty="0">
                <a:solidFill>
                  <a:srgbClr val="00B0F0"/>
                </a:solidFill>
              </a:rPr>
              <a:t>Leitsatz</a:t>
            </a:r>
            <a:r>
              <a:rPr lang="en-US" dirty="0">
                <a:solidFill>
                  <a:srgbClr val="00B0F0"/>
                </a:solidFill>
              </a:rPr>
              <a:t>: </a:t>
            </a:r>
            <a:r>
              <a:rPr lang="de-DE" b="1" noProof="0" dirty="0">
                <a:solidFill>
                  <a:srgbClr val="00B0F0"/>
                </a:solidFill>
              </a:rPr>
              <a:t>Stärken</a:t>
            </a:r>
            <a:r>
              <a:rPr lang="en-US" b="1" dirty="0">
                <a:solidFill>
                  <a:srgbClr val="00B0F0"/>
                </a:solidFill>
              </a:rPr>
              <a:t> stärken</a:t>
            </a:r>
            <a:r>
              <a:rPr lang="en-US" dirty="0">
                <a:solidFill>
                  <a:srgbClr val="00B0F0"/>
                </a:solidFill>
              </a:rPr>
              <a:t> und ggf. </a:t>
            </a:r>
            <a:r>
              <a:rPr lang="de-DE" b="1" noProof="0" dirty="0">
                <a:solidFill>
                  <a:srgbClr val="00B0F0"/>
                </a:solidFill>
              </a:rPr>
              <a:t>Verbesserungspotenziale</a:t>
            </a:r>
            <a:r>
              <a:rPr lang="en-US" b="1" dirty="0">
                <a:solidFill>
                  <a:srgbClr val="00B0F0"/>
                </a:solidFill>
              </a:rPr>
              <a:t> bearbeiten </a:t>
            </a:r>
          </a:p>
          <a:p>
            <a:r>
              <a:rPr lang="en-US" dirty="0">
                <a:solidFill>
                  <a:srgbClr val="00B0F0"/>
                </a:solidFill>
              </a:rPr>
              <a:t>So war auch der Ansatz für die Kommissionsarbeit angelegt.</a:t>
            </a:r>
            <a:endParaRPr lang="de-DE" dirty="0">
              <a:solidFill>
                <a:srgbClr val="00B0F0"/>
              </a:solidFill>
            </a:endParaRPr>
          </a:p>
          <a:p>
            <a:endParaRPr lang="de-DE" dirty="0">
              <a:solidFill>
                <a:srgbClr val="00B0F0"/>
              </a:solidFill>
            </a:endParaRPr>
          </a:p>
        </p:txBody>
      </p:sp>
      <p:sp>
        <p:nvSpPr>
          <p:cNvPr id="4" name="Kopfzeilenplatzhalt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6903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just">
              <a:lnSpc>
                <a:spcPts val="1700"/>
              </a:lnSpc>
              <a:spcBef>
                <a:spcPts val="600"/>
              </a:spcBef>
              <a:spcAft>
                <a:spcPts val="600"/>
              </a:spcAft>
              <a:buFont typeface="Arial" panose="020B0604020202020204" pitchFamily="34" charset="0"/>
              <a:buNone/>
            </a:pPr>
            <a:endParaRPr lang="de-DE" dirty="0"/>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421591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just">
              <a:lnSpc>
                <a:spcPts val="1700"/>
              </a:lnSpc>
              <a:spcBef>
                <a:spcPts val="600"/>
              </a:spcBef>
              <a:spcAft>
                <a:spcPts val="600"/>
              </a:spcAft>
              <a:buFont typeface="Arial" panose="020B0604020202020204" pitchFamily="34" charset="0"/>
              <a:buNone/>
            </a:pPr>
            <a:endParaRPr lang="de-DE" dirty="0"/>
          </a:p>
        </p:txBody>
      </p:sp>
      <p:sp>
        <p:nvSpPr>
          <p:cNvPr id="4" name="Kopfzeilenplatzhalt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865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Zusammensetzung der Gremien wurde bewusst</a:t>
            </a:r>
            <a:r>
              <a:rPr lang="de-DE" baseline="0" dirty="0"/>
              <a:t> aus Lehrkräften mit unterschiedlichen beruflichen Fachrichtungen, unterschiedlichen Unterrichtsfächern, mit hohen Unterrichtsverpflichtungen und aus allen vier RLSBs vorgenommen.</a:t>
            </a:r>
          </a:p>
          <a:p>
            <a:r>
              <a:rPr lang="de-DE" baseline="0" dirty="0"/>
              <a:t>				  </a:t>
            </a:r>
            <a:endParaRPr lang="de-DE" dirty="0"/>
          </a:p>
        </p:txBody>
      </p:sp>
      <p:sp>
        <p:nvSpPr>
          <p:cNvPr id="4" name="Kopfzeilenplatzhalter 3"/>
          <p:cNvSpPr>
            <a:spLocks noGrp="1"/>
          </p:cNvSpPr>
          <p:nvPr>
            <p:ph type="hdr" sz="quarter" idx="10"/>
          </p:nvPr>
        </p:nvSpPr>
        <p:spPr/>
        <p:txBody>
          <a:bodyPr/>
          <a:lstStyle/>
          <a:p>
            <a:pPr>
              <a:defRPr/>
            </a:pPr>
            <a:endParaRPr lang="de-DE"/>
          </a:p>
        </p:txBody>
      </p:sp>
    </p:spTree>
    <p:extLst>
      <p:ext uri="{BB962C8B-B14F-4D97-AF65-F5344CB8AC3E}">
        <p14:creationId xmlns:p14="http://schemas.microsoft.com/office/powerpoint/2010/main" val="346793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Das Schulische Curriculum bildet die Grundlage für den Unterricht. Es umfasst die didaktisch-methodische Planung und die Jahresplanung, die im weiteren Verlauf mit Beispielen konkretisiert werden.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Die gemeinsame Erstellung, die Umsetzung im Unterricht und die Evaluation des Schulischen Curriculums sind Aufgaben aller in einem Bildungsgang tätigen Lehrkräfte. Dies umfasst alle Schul- bzw. Ausbildungsjahre eines Bildungsgangs.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Die didaktisch-methodische Planung wurde um den Aspekt „Materialen und Medien zu den Lernsituationen bereitstellen“ ergänzt. Die Jahresplanung wurde um die „Vereinbarungen und Hinweise zur Umsetzung der Lernsituationen berücksichtigen“ erweitert.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mn-ea"/>
                <a:cs typeface="+mn-cs"/>
              </a:rPr>
              <a:t>Es erfolgte eine Anpassung der Begrifflichkeiten und des Layouts an das weiterentwickelte Kernaufgaben-Modell-BBS (2022).</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Kopfzeilenplatzhalter 3"/>
          <p:cNvSpPr>
            <a:spLocks noGrp="1"/>
          </p:cNvSpPr>
          <p:nvPr>
            <p:ph type="hdr" sz="quarter"/>
          </p:nvPr>
        </p:nvSpPr>
        <p:spPr/>
        <p:txBody>
          <a:bodyPr/>
          <a:lstStyle/>
          <a:p>
            <a:pPr>
              <a:defRPr/>
            </a:pPr>
            <a:endParaRPr lang="de-DE"/>
          </a:p>
        </p:txBody>
      </p:sp>
    </p:spTree>
    <p:extLst>
      <p:ext uri="{BB962C8B-B14F-4D97-AF65-F5344CB8AC3E}">
        <p14:creationId xmlns:p14="http://schemas.microsoft.com/office/powerpoint/2010/main" val="16180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elfolie">
    <p:spTree>
      <p:nvGrpSpPr>
        <p:cNvPr id="1" name=""/>
        <p:cNvGrpSpPr/>
        <p:nvPr/>
      </p:nvGrpSpPr>
      <p:grpSpPr>
        <a:xfrm>
          <a:off x="0" y="0"/>
          <a:ext cx="0" cy="0"/>
          <a:chOff x="0" y="0"/>
          <a:chExt cx="0" cy="0"/>
        </a:xfrm>
      </p:grpSpPr>
      <p:sp>
        <p:nvSpPr>
          <p:cNvPr id="2" name="Titel 1"/>
          <p:cNvSpPr>
            <a:spLocks noGrp="1"/>
          </p:cNvSpPr>
          <p:nvPr>
            <p:ph type="title"/>
          </p:nvPr>
        </p:nvSpPr>
        <p:spPr>
          <a:xfrm>
            <a:off x="2783586" y="4437127"/>
            <a:ext cx="9118771" cy="1362076"/>
          </a:xfrm>
          <a:prstGeom prst="rect">
            <a:avLst/>
          </a:prstGeom>
        </p:spPr>
        <p:txBody>
          <a:bodyPr anchor="t"/>
          <a:lstStyle>
            <a:lvl1pPr algn="l">
              <a:defRPr sz="2800" b="0" cap="none" baseline="0">
                <a:solidFill>
                  <a:schemeClr val="tx2">
                    <a:lumMod val="75000"/>
                    <a:lumOff val="25000"/>
                  </a:schemeClr>
                </a:solidFill>
                <a:latin typeface="+mj-lt"/>
              </a:defRPr>
            </a:lvl1pPr>
          </a:lstStyle>
          <a:p>
            <a:r>
              <a:rPr lang="de-DE"/>
              <a:t>Mastertitelformat bearbeiten</a:t>
            </a:r>
            <a:endParaRPr lang="de-DE" dirty="0"/>
          </a:p>
        </p:txBody>
      </p:sp>
      <p:sp>
        <p:nvSpPr>
          <p:cNvPr id="3" name="Textplatzhalter 2"/>
          <p:cNvSpPr>
            <a:spLocks noGrp="1"/>
          </p:cNvSpPr>
          <p:nvPr>
            <p:ph type="body" idx="1"/>
          </p:nvPr>
        </p:nvSpPr>
        <p:spPr>
          <a:xfrm>
            <a:off x="2783586" y="2906713"/>
            <a:ext cx="9118771" cy="1500187"/>
          </a:xfrm>
          <a:prstGeom prst="rect">
            <a:avLst/>
          </a:prstGeom>
        </p:spPr>
        <p:txBody>
          <a:bodyPr anchor="b"/>
          <a:lstStyle>
            <a:lvl1pPr marL="0" indent="0">
              <a:buNone/>
              <a:defRPr lang="de-DE" sz="2800" b="1" cap="none" baseline="0" dirty="0">
                <a:solidFill>
                  <a:srgbClr val="E50046"/>
                </a:solidFill>
                <a:latin typeface="+mj-lt"/>
                <a:ea typeface="Verdana" panose="020B0604030504040204" pitchFamily="34" charset="0"/>
                <a:cs typeface="Times New Roman" panose="020206030504050203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161301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normal Text 20 Punkt">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C6FB8F1-5EBA-4CAB-846B-CEC0B7E3BD6F}"/>
              </a:ext>
            </a:extLst>
          </p:cNvPr>
          <p:cNvSpPr>
            <a:spLocks noGrp="1"/>
          </p:cNvSpPr>
          <p:nvPr>
            <p:ph idx="1"/>
          </p:nvPr>
        </p:nvSpPr>
        <p:spPr>
          <a:xfrm>
            <a:off x="2783586" y="1700784"/>
            <a:ext cx="8929116" cy="4752594"/>
          </a:xfrm>
          <a:prstGeom prst="rect">
            <a:avLst/>
          </a:prstGeom>
        </p:spPr>
        <p:txBody>
          <a:bodyPr/>
          <a:lstStyle>
            <a:lvl1pPr marL="0" indent="0">
              <a:lnSpc>
                <a:spcPct val="108000"/>
              </a:lnSpc>
              <a:spcBef>
                <a:spcPts val="0"/>
              </a:spcBef>
              <a:spcAft>
                <a:spcPts val="600"/>
              </a:spcAft>
              <a:buNone/>
              <a:defRPr sz="2000">
                <a:solidFill>
                  <a:schemeClr val="tx2">
                    <a:lumMod val="65000"/>
                    <a:lumOff val="35000"/>
                  </a:schemeClr>
                </a:solidFill>
                <a:latin typeface="+mn-lt"/>
              </a:defRPr>
            </a:lvl1pPr>
            <a:lvl2pPr marL="742950" indent="-285750">
              <a:spcBef>
                <a:spcPts val="0"/>
              </a:spcBef>
              <a:spcAft>
                <a:spcPts val="600"/>
              </a:spcAft>
              <a:buFont typeface="Arial" pitchFamily="34" charset="0"/>
              <a:buChar char="•"/>
              <a:defRPr sz="2000">
                <a:solidFill>
                  <a:schemeClr val="tx2">
                    <a:lumMod val="65000"/>
                    <a:lumOff val="35000"/>
                  </a:schemeClr>
                </a:solidFill>
                <a:latin typeface="+mn-lt"/>
              </a:defRPr>
            </a:lvl2pPr>
            <a:lvl3pPr>
              <a:spcBef>
                <a:spcPts val="0"/>
              </a:spcBef>
              <a:spcAft>
                <a:spcPts val="600"/>
              </a:spcAft>
              <a:defRPr sz="2000">
                <a:solidFill>
                  <a:schemeClr val="tx2">
                    <a:lumMod val="65000"/>
                    <a:lumOff val="35000"/>
                  </a:schemeClr>
                </a:solidFill>
                <a:latin typeface="+mn-lt"/>
              </a:defRPr>
            </a:lvl3pPr>
            <a:lvl4pPr>
              <a:spcBef>
                <a:spcPts val="0"/>
              </a:spcBef>
              <a:spcAft>
                <a:spcPts val="600"/>
              </a:spcAft>
              <a:defRPr sz="2000">
                <a:solidFill>
                  <a:schemeClr val="tx2">
                    <a:lumMod val="65000"/>
                    <a:lumOff val="35000"/>
                  </a:schemeClr>
                </a:solidFill>
                <a:latin typeface="+mn-lt"/>
              </a:defRPr>
            </a:lvl4pPr>
            <a:lvl5pPr>
              <a:spcBef>
                <a:spcPts val="0"/>
              </a:spcBef>
              <a:spcAft>
                <a:spcPts val="600"/>
              </a:spcAft>
              <a:defRPr sz="2000">
                <a:solidFill>
                  <a:schemeClr val="tx2">
                    <a:lumMod val="65000"/>
                    <a:lumOff val="35000"/>
                  </a:schemeClr>
                </a:solidFill>
                <a:latin typeface="+mn-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6">
            <a:extLst>
              <a:ext uri="{FF2B5EF4-FFF2-40B4-BE49-F238E27FC236}">
                <a16:creationId xmlns:a16="http://schemas.microsoft.com/office/drawing/2014/main" id="{3462FD7A-8733-4CCE-93D3-0876E831F21D}"/>
              </a:ext>
            </a:extLst>
          </p:cNvPr>
          <p:cNvSpPr>
            <a:spLocks noGrp="1"/>
          </p:cNvSpPr>
          <p:nvPr>
            <p:ph type="sldNum" sz="quarter" idx="4"/>
          </p:nvPr>
        </p:nvSpPr>
        <p:spPr>
          <a:xfrm>
            <a:off x="0" y="6489827"/>
            <a:ext cx="479298"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
        <p:nvSpPr>
          <p:cNvPr id="7" name="Titel 1">
            <a:extLst>
              <a:ext uri="{FF2B5EF4-FFF2-40B4-BE49-F238E27FC236}">
                <a16:creationId xmlns:a16="http://schemas.microsoft.com/office/drawing/2014/main" id="{48D36AAA-198B-4115-8FB2-F43D2C3B6945}"/>
              </a:ext>
            </a:extLst>
          </p:cNvPr>
          <p:cNvSpPr>
            <a:spLocks noGrp="1"/>
          </p:cNvSpPr>
          <p:nvPr>
            <p:ph type="title"/>
          </p:nvPr>
        </p:nvSpPr>
        <p:spPr>
          <a:xfrm>
            <a:off x="2783584" y="980694"/>
            <a:ext cx="8929116" cy="522000"/>
          </a:xfrm>
          <a:prstGeom prst="rect">
            <a:avLst/>
          </a:prstGeom>
        </p:spPr>
        <p:txBody>
          <a:bodyPr/>
          <a:lstStyle>
            <a:lvl1pPr algn="l">
              <a:defRPr sz="2800" b="1">
                <a:solidFill>
                  <a:schemeClr val="tx2">
                    <a:lumMod val="65000"/>
                    <a:lumOff val="35000"/>
                  </a:schemeClr>
                </a:solidFill>
                <a:latin typeface="+mj-lt"/>
              </a:defRPr>
            </a:lvl1pPr>
          </a:lstStyle>
          <a:p>
            <a:r>
              <a:rPr lang="de-DE"/>
              <a:t>Mastertitelformat bearbeiten</a:t>
            </a:r>
            <a:endParaRPr lang="de-DE" dirty="0"/>
          </a:p>
        </p:txBody>
      </p:sp>
    </p:spTree>
    <p:extLst>
      <p:ext uri="{BB962C8B-B14F-4D97-AF65-F5344CB8AC3E}">
        <p14:creationId xmlns:p14="http://schemas.microsoft.com/office/powerpoint/2010/main" val="85698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A288959-1C95-4856-A38A-194E9E62C55C}"/>
              </a:ext>
            </a:extLst>
          </p:cNvPr>
          <p:cNvSpPr>
            <a:spLocks noGrp="1"/>
          </p:cNvSpPr>
          <p:nvPr>
            <p:ph type="title"/>
          </p:nvPr>
        </p:nvSpPr>
        <p:spPr>
          <a:xfrm>
            <a:off x="2783586" y="984216"/>
            <a:ext cx="9073134" cy="522000"/>
          </a:xfrm>
          <a:prstGeom prst="rect">
            <a:avLst/>
          </a:prstGeom>
        </p:spPr>
        <p:txBody>
          <a:bodyPr/>
          <a:lstStyle>
            <a:lvl1pPr algn="l">
              <a:defRPr sz="2800" b="1">
                <a:solidFill>
                  <a:schemeClr val="tx2">
                    <a:lumMod val="65000"/>
                    <a:lumOff val="35000"/>
                  </a:schemeClr>
                </a:solidFill>
                <a:latin typeface="+mj-lt"/>
              </a:defRPr>
            </a:lvl1pPr>
          </a:lstStyle>
          <a:p>
            <a:r>
              <a:rPr lang="de-DE"/>
              <a:t>Mastertitelformat bearbeiten</a:t>
            </a:r>
            <a:endParaRPr lang="de-DE" dirty="0"/>
          </a:p>
        </p:txBody>
      </p:sp>
      <p:sp>
        <p:nvSpPr>
          <p:cNvPr id="6" name="Textplatzhalter 2">
            <a:extLst>
              <a:ext uri="{FF2B5EF4-FFF2-40B4-BE49-F238E27FC236}">
                <a16:creationId xmlns:a16="http://schemas.microsoft.com/office/drawing/2014/main" id="{C70AC117-8090-4B7D-AEF7-C3E0F28955CE}"/>
              </a:ext>
            </a:extLst>
          </p:cNvPr>
          <p:cNvSpPr>
            <a:spLocks noGrp="1"/>
          </p:cNvSpPr>
          <p:nvPr>
            <p:ph type="body" idx="1"/>
          </p:nvPr>
        </p:nvSpPr>
        <p:spPr>
          <a:xfrm>
            <a:off x="2783586" y="1700784"/>
            <a:ext cx="4464558" cy="522000"/>
          </a:xfrm>
          <a:prstGeom prst="rect">
            <a:avLst/>
          </a:prstGeom>
        </p:spPr>
        <p:txBody>
          <a:bodyPr anchor="t"/>
          <a:lstStyle>
            <a:lvl1pPr marL="0" indent="0">
              <a:buNone/>
              <a:defRPr sz="2400" b="0">
                <a:solidFill>
                  <a:schemeClr val="tx2">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Inhaltsplatzhalter 3">
            <a:extLst>
              <a:ext uri="{FF2B5EF4-FFF2-40B4-BE49-F238E27FC236}">
                <a16:creationId xmlns:a16="http://schemas.microsoft.com/office/drawing/2014/main" id="{03919644-CDD9-404C-8F89-F5DEFF8BD764}"/>
              </a:ext>
            </a:extLst>
          </p:cNvPr>
          <p:cNvSpPr>
            <a:spLocks noGrp="1"/>
          </p:cNvSpPr>
          <p:nvPr>
            <p:ph sz="half" idx="2"/>
          </p:nvPr>
        </p:nvSpPr>
        <p:spPr>
          <a:xfrm>
            <a:off x="2783586" y="2417352"/>
            <a:ext cx="4464558" cy="3731036"/>
          </a:xfrm>
          <a:prstGeom prst="rect">
            <a:avLst/>
          </a:prstGeom>
        </p:spPr>
        <p:txBody>
          <a:bodyPr/>
          <a:lstStyle>
            <a:lvl1pPr marL="0" indent="0">
              <a:buNone/>
              <a:defRPr sz="2000">
                <a:latin typeface="+mn-lt"/>
              </a:defRPr>
            </a:lvl1pPr>
            <a:lvl2pPr marL="742950" indent="-285750">
              <a:buFont typeface="Arial" pitchFamily="34" charset="0"/>
              <a:buChar char="•"/>
              <a:defRPr sz="2000">
                <a:latin typeface="+mn-lt"/>
              </a:defRPr>
            </a:lvl2pPr>
            <a:lvl3pPr marL="1143000" indent="-228600">
              <a:buFont typeface="Symbol" pitchFamily="18" charset="2"/>
              <a:buChar char="-"/>
              <a:defRPr sz="2000">
                <a:latin typeface="+mn-lt"/>
              </a:defRPr>
            </a:lvl3pPr>
            <a:lvl4pPr marL="1600200" indent="-228600">
              <a:buFont typeface="Symbol" pitchFamily="18" charset="2"/>
              <a:buChar cha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4">
            <a:extLst>
              <a:ext uri="{FF2B5EF4-FFF2-40B4-BE49-F238E27FC236}">
                <a16:creationId xmlns:a16="http://schemas.microsoft.com/office/drawing/2014/main" id="{52B02A1A-CB20-4835-9309-EBFA51488E73}"/>
              </a:ext>
            </a:extLst>
          </p:cNvPr>
          <p:cNvSpPr>
            <a:spLocks noGrp="1"/>
          </p:cNvSpPr>
          <p:nvPr>
            <p:ph type="body" sz="quarter" idx="3"/>
          </p:nvPr>
        </p:nvSpPr>
        <p:spPr>
          <a:xfrm>
            <a:off x="7392162" y="1700784"/>
            <a:ext cx="4464558" cy="522000"/>
          </a:xfrm>
          <a:prstGeom prst="rect">
            <a:avLst/>
          </a:prstGeom>
        </p:spPr>
        <p:txBody>
          <a:bodyPr anchor="t"/>
          <a:lstStyle>
            <a:lvl1pPr marL="0" indent="0">
              <a:buNone/>
              <a:defRPr sz="2400" b="0">
                <a:solidFill>
                  <a:schemeClr val="tx2">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9" name="Inhaltsplatzhalter 5">
            <a:extLst>
              <a:ext uri="{FF2B5EF4-FFF2-40B4-BE49-F238E27FC236}">
                <a16:creationId xmlns:a16="http://schemas.microsoft.com/office/drawing/2014/main" id="{39A9FAF1-F34C-4C5A-ACF3-6E25E1152882}"/>
              </a:ext>
            </a:extLst>
          </p:cNvPr>
          <p:cNvSpPr>
            <a:spLocks noGrp="1"/>
          </p:cNvSpPr>
          <p:nvPr>
            <p:ph sz="quarter" idx="4"/>
          </p:nvPr>
        </p:nvSpPr>
        <p:spPr>
          <a:xfrm>
            <a:off x="7392162" y="2417353"/>
            <a:ext cx="4464558" cy="3726148"/>
          </a:xfrm>
          <a:prstGeom prst="rect">
            <a:avLst/>
          </a:prstGeom>
        </p:spPr>
        <p:txBody>
          <a:bodyPr/>
          <a:lstStyle>
            <a:lvl1pPr marL="0" indent="0">
              <a:buNone/>
              <a:defRPr sz="2000">
                <a:latin typeface="+mn-lt"/>
              </a:defRPr>
            </a:lvl1pPr>
            <a:lvl2pPr marL="742950" indent="-285750">
              <a:buFont typeface="Arial" pitchFamily="34" charset="0"/>
              <a:buChar char="•"/>
              <a:defRPr sz="2000">
                <a:latin typeface="+mn-lt"/>
              </a:defRPr>
            </a:lvl2pPr>
            <a:lvl3pPr marL="1143000" indent="-228600">
              <a:buFont typeface="Symbol" pitchFamily="18" charset="2"/>
              <a:buChar char="-"/>
              <a:defRPr sz="2000">
                <a:latin typeface="+mn-lt"/>
              </a:defRPr>
            </a:lvl3pPr>
            <a:lvl4pPr marL="1600200" indent="-228600">
              <a:buFont typeface="Symbol" pitchFamily="18" charset="2"/>
              <a:buChar char="-"/>
              <a:defRPr sz="2000">
                <a:latin typeface="+mn-lt"/>
              </a:defRPr>
            </a:lvl4pPr>
            <a:lvl5pPr>
              <a:defRPr sz="2000">
                <a:latin typeface="+mn-lt"/>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Foliennummernplatzhalter 6">
            <a:extLst>
              <a:ext uri="{FF2B5EF4-FFF2-40B4-BE49-F238E27FC236}">
                <a16:creationId xmlns:a16="http://schemas.microsoft.com/office/drawing/2014/main" id="{F87C3A4E-FEE5-42B7-A105-C63F79DF2029}"/>
              </a:ext>
            </a:extLst>
          </p:cNvPr>
          <p:cNvSpPr>
            <a:spLocks noGrp="1"/>
          </p:cNvSpPr>
          <p:nvPr>
            <p:ph type="sldNum" sz="quarter" idx="10"/>
          </p:nvPr>
        </p:nvSpPr>
        <p:spPr>
          <a:xfrm>
            <a:off x="0" y="6489827"/>
            <a:ext cx="479298"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144033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6" name="Foliennummernplatzhalter 6">
            <a:extLst>
              <a:ext uri="{FF2B5EF4-FFF2-40B4-BE49-F238E27FC236}">
                <a16:creationId xmlns:a16="http://schemas.microsoft.com/office/drawing/2014/main" id="{3462FD7A-8733-4CCE-93D3-0876E831F21D}"/>
              </a:ext>
            </a:extLst>
          </p:cNvPr>
          <p:cNvSpPr>
            <a:spLocks noGrp="1"/>
          </p:cNvSpPr>
          <p:nvPr>
            <p:ph type="sldNum" sz="quarter" idx="4"/>
          </p:nvPr>
        </p:nvSpPr>
        <p:spPr>
          <a:xfrm>
            <a:off x="0" y="6489827"/>
            <a:ext cx="479298"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
        <p:nvSpPr>
          <p:cNvPr id="7" name="Titel 1">
            <a:extLst>
              <a:ext uri="{FF2B5EF4-FFF2-40B4-BE49-F238E27FC236}">
                <a16:creationId xmlns:a16="http://schemas.microsoft.com/office/drawing/2014/main" id="{48D36AAA-198B-4115-8FB2-F43D2C3B6945}"/>
              </a:ext>
            </a:extLst>
          </p:cNvPr>
          <p:cNvSpPr>
            <a:spLocks noGrp="1"/>
          </p:cNvSpPr>
          <p:nvPr>
            <p:ph type="title"/>
          </p:nvPr>
        </p:nvSpPr>
        <p:spPr>
          <a:xfrm>
            <a:off x="2783584" y="980694"/>
            <a:ext cx="8929116" cy="522000"/>
          </a:xfrm>
          <a:prstGeom prst="rect">
            <a:avLst/>
          </a:prstGeom>
        </p:spPr>
        <p:txBody>
          <a:bodyPr/>
          <a:lstStyle>
            <a:lvl1pPr algn="l">
              <a:defRPr sz="2800" b="1">
                <a:solidFill>
                  <a:schemeClr val="tx2">
                    <a:lumMod val="65000"/>
                    <a:lumOff val="35000"/>
                  </a:schemeClr>
                </a:solidFill>
                <a:latin typeface="+mj-lt"/>
              </a:defRPr>
            </a:lvl1pPr>
          </a:lstStyle>
          <a:p>
            <a:r>
              <a:rPr lang="de-DE"/>
              <a:t>Mastertitelformat bearbeiten</a:t>
            </a:r>
            <a:endParaRPr lang="de-DE" dirty="0"/>
          </a:p>
        </p:txBody>
      </p:sp>
    </p:spTree>
    <p:extLst>
      <p:ext uri="{BB962C8B-B14F-4D97-AF65-F5344CB8AC3E}">
        <p14:creationId xmlns:p14="http://schemas.microsoft.com/office/powerpoint/2010/main" val="53208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ur Linie">
    <p:spTree>
      <p:nvGrpSpPr>
        <p:cNvPr id="1" name=""/>
        <p:cNvGrpSpPr/>
        <p:nvPr/>
      </p:nvGrpSpPr>
      <p:grpSpPr>
        <a:xfrm>
          <a:off x="0" y="0"/>
          <a:ext cx="0" cy="0"/>
          <a:chOff x="0" y="0"/>
          <a:chExt cx="0" cy="0"/>
        </a:xfrm>
      </p:grpSpPr>
      <p:sp>
        <p:nvSpPr>
          <p:cNvPr id="2" name="Foliennummernplatzhalter 6">
            <a:extLst>
              <a:ext uri="{FF2B5EF4-FFF2-40B4-BE49-F238E27FC236}">
                <a16:creationId xmlns:a16="http://schemas.microsoft.com/office/drawing/2014/main" id="{F2733DD2-B195-4316-9E13-0A5509F389E5}"/>
              </a:ext>
            </a:extLst>
          </p:cNvPr>
          <p:cNvSpPr>
            <a:spLocks noGrp="1"/>
          </p:cNvSpPr>
          <p:nvPr>
            <p:ph type="sldNum" sz="quarter" idx="4"/>
          </p:nvPr>
        </p:nvSpPr>
        <p:spPr>
          <a:xfrm>
            <a:off x="0" y="6489827"/>
            <a:ext cx="479298" cy="365125"/>
          </a:xfrm>
          <a:prstGeom prst="rect">
            <a:avLst/>
          </a:prstGeom>
        </p:spPr>
        <p:txBody>
          <a:bodyPr/>
          <a:lstStyle>
            <a:lvl1pPr algn="ctr">
              <a:defRPr sz="1400">
                <a:solidFill>
                  <a:schemeClr val="bg1">
                    <a:lumMod val="50000"/>
                  </a:schemeClr>
                </a:solidFill>
              </a:defRPr>
            </a:lvl1pPr>
          </a:lstStyle>
          <a:p>
            <a:fld id="{62FA578C-ABEF-4FCE-AA87-C75F3679F4E0}" type="slidenum">
              <a:rPr lang="de-DE" smtClean="0"/>
              <a:pPr/>
              <a:t>‹Nr.›</a:t>
            </a:fld>
            <a:endParaRPr lang="de-DE" dirty="0"/>
          </a:p>
        </p:txBody>
      </p:sp>
    </p:spTree>
    <p:extLst>
      <p:ext uri="{BB962C8B-B14F-4D97-AF65-F5344CB8AC3E}">
        <p14:creationId xmlns:p14="http://schemas.microsoft.com/office/powerpoint/2010/main" val="39714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öllig lee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6CEB567-B5C3-4A82-842B-EA650C4CB1D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800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9C47EA-77C6-4896-9344-5C178A3B2E84}"/>
              </a:ext>
            </a:extLst>
          </p:cNvPr>
          <p:cNvSpPr/>
          <p:nvPr userDrawn="1"/>
        </p:nvSpPr>
        <p:spPr>
          <a:xfrm>
            <a:off x="2783586" y="548640"/>
            <a:ext cx="9413165" cy="45719"/>
          </a:xfrm>
          <a:prstGeom prst="rect">
            <a:avLst/>
          </a:prstGeom>
          <a:solidFill>
            <a:srgbClr val="CA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 Box 27">
            <a:extLst>
              <a:ext uri="{FF2B5EF4-FFF2-40B4-BE49-F238E27FC236}">
                <a16:creationId xmlns:a16="http://schemas.microsoft.com/office/drawing/2014/main" id="{F6353D3C-64D7-4F3A-8E9D-17A4C703931D}"/>
              </a:ext>
            </a:extLst>
          </p:cNvPr>
          <p:cNvSpPr txBox="1">
            <a:spLocks noChangeArrowheads="1"/>
          </p:cNvSpPr>
          <p:nvPr userDrawn="1"/>
        </p:nvSpPr>
        <p:spPr bwMode="auto">
          <a:xfrm>
            <a:off x="4079777" y="244642"/>
            <a:ext cx="7848872" cy="276999"/>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685800" eaLnBrk="1" fontAlgn="auto" hangingPunct="1">
              <a:spcBef>
                <a:spcPct val="50000"/>
              </a:spcBef>
              <a:spcAft>
                <a:spcPts val="0"/>
              </a:spcAft>
              <a:defRPr/>
            </a:pPr>
            <a:r>
              <a:rPr lang="de-DE" sz="1200" dirty="0">
                <a:solidFill>
                  <a:prstClr val="black">
                    <a:lumMod val="85000"/>
                    <a:lumOff val="15000"/>
                  </a:prstClr>
                </a:solidFill>
                <a:latin typeface="Arial" panose="020B0604020202020204" pitchFamily="34" charset="0"/>
                <a:cs typeface="Arial" panose="020B0604020202020204" pitchFamily="34" charset="0"/>
              </a:rPr>
              <a:t>Handlungsorientierung-BBS – </a:t>
            </a:r>
            <a:r>
              <a:rPr lang="de-DE" sz="1200" b="1" dirty="0">
                <a:solidFill>
                  <a:prstClr val="black">
                    <a:lumMod val="85000"/>
                    <a:lumOff val="15000"/>
                  </a:prstClr>
                </a:solidFill>
                <a:latin typeface="Arial" panose="020B0604020202020204" pitchFamily="34" charset="0"/>
                <a:cs typeface="Arial" panose="020B0604020202020204" pitchFamily="34" charset="0"/>
              </a:rPr>
              <a:t>Leitlinie Schulisches Curriculum berufsbildende Schulen (SchuCu-BBS) </a:t>
            </a:r>
            <a:r>
              <a:rPr lang="de-DE" sz="1200" b="1" dirty="0">
                <a:solidFill>
                  <a:schemeClr val="tx1"/>
                </a:solidFill>
                <a:latin typeface="Arial" panose="020B0604020202020204" pitchFamily="34" charset="0"/>
                <a:cs typeface="Arial" panose="020B0604020202020204" pitchFamily="34" charset="0"/>
              </a:rPr>
              <a:t>2024</a:t>
            </a:r>
          </a:p>
        </p:txBody>
      </p:sp>
      <p:pic>
        <p:nvPicPr>
          <p:cNvPr id="6" name="Grafik 5">
            <a:extLst>
              <a:ext uri="{FF2B5EF4-FFF2-40B4-BE49-F238E27FC236}">
                <a16:creationId xmlns:a16="http://schemas.microsoft.com/office/drawing/2014/main" id="{B47481D6-00E3-4FF2-B277-A8088ECEA85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2519362" cy="6858000"/>
          </a:xfrm>
          <a:prstGeom prst="rect">
            <a:avLst/>
          </a:prstGeom>
        </p:spPr>
      </p:pic>
    </p:spTree>
  </p:cSld>
  <p:clrMap bg1="lt1" tx1="dk1" bg2="lt2" tx2="dk2" accent1="accent1" accent2="accent2" accent3="accent3" accent4="accent4" accent5="accent5" accent6="accent6" hlink="hlink" folHlink="folHlink"/>
  <p:sldLayoutIdLst>
    <p:sldLayoutId id="2147484165" r:id="rId1"/>
    <p:sldLayoutId id="2147484160" r:id="rId2"/>
    <p:sldLayoutId id="2147484161" r:id="rId3"/>
    <p:sldLayoutId id="2147484166" r:id="rId4"/>
    <p:sldLayoutId id="2147484164" r:id="rId5"/>
    <p:sldLayoutId id="2147484163" r:id="rId6"/>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35560" y="836712"/>
            <a:ext cx="9865096" cy="1569660"/>
          </a:xfrm>
          <a:prstGeom prst="rect">
            <a:avLst/>
          </a:prstGeom>
          <a:noFill/>
        </p:spPr>
        <p:txBody>
          <a:bodyPr wrap="square" rtlCol="0">
            <a:spAutoFit/>
          </a:bodyPr>
          <a:lstStyle/>
          <a:p>
            <a:pPr algn="ctr"/>
            <a:r>
              <a:rPr lang="de-DE" sz="3200" b="1" dirty="0">
                <a:solidFill>
                  <a:srgbClr val="E50046"/>
                </a:solidFill>
              </a:rPr>
              <a:t>Leitlinie Schulisches Curriculum </a:t>
            </a:r>
          </a:p>
          <a:p>
            <a:pPr algn="ctr"/>
            <a:r>
              <a:rPr lang="de-DE" sz="3200" b="1" dirty="0">
                <a:solidFill>
                  <a:srgbClr val="E50046"/>
                </a:solidFill>
              </a:rPr>
              <a:t>berufsbildende Schulen</a:t>
            </a:r>
            <a:endParaRPr lang="de-DE" sz="3200" strike="sngStrike" dirty="0">
              <a:solidFill>
                <a:srgbClr val="E50046"/>
              </a:solidFill>
            </a:endParaRPr>
          </a:p>
          <a:p>
            <a:pPr algn="ctr"/>
            <a:r>
              <a:rPr lang="de-DE" sz="3200" dirty="0">
                <a:solidFill>
                  <a:srgbClr val="E50046"/>
                </a:solidFill>
              </a:rPr>
              <a:t>(SchuCu-BBS) 2024</a:t>
            </a:r>
          </a:p>
        </p:txBody>
      </p:sp>
      <p:pic>
        <p:nvPicPr>
          <p:cNvPr id="6" name="Grafik 5"/>
          <p:cNvPicPr/>
          <p:nvPr/>
        </p:nvPicPr>
        <p:blipFill>
          <a:blip r:embed="rId3"/>
          <a:stretch>
            <a:fillRect/>
          </a:stretch>
        </p:blipFill>
        <p:spPr>
          <a:xfrm>
            <a:off x="4835860" y="2492896"/>
            <a:ext cx="4464496" cy="4040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386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E1225C3C-C0E5-4516-DAD9-1343BEADE4B9}"/>
              </a:ext>
            </a:extLst>
          </p:cNvPr>
          <p:cNvSpPr txBox="1">
            <a:spLocks/>
          </p:cNvSpPr>
          <p:nvPr/>
        </p:nvSpPr>
        <p:spPr>
          <a:xfrm>
            <a:off x="3408106" y="548680"/>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Schulisches Curriculum </a:t>
            </a:r>
            <a:r>
              <a:rPr lang="de-DE" sz="2800" dirty="0">
                <a:solidFill>
                  <a:srgbClr val="E50046"/>
                </a:solidFill>
                <a:latin typeface="Arial"/>
                <a:ea typeface="Verdana" panose="020B0604030504040204" pitchFamily="34" charset="0"/>
                <a:cs typeface="Times New Roman" panose="02020603050405020304" pitchFamily="18" charset="0"/>
              </a:rPr>
              <a:t>(weiter)entwickeln</a:t>
            </a:r>
            <a:endParaRPr kumimoji="0" lang="de-DE" sz="2800" b="0" i="0" u="none" strike="noStrike" kern="1200" cap="none" spc="0" normalizeH="0" baseline="0" noProof="0" dirty="0">
              <a:ln>
                <a:noFill/>
              </a:ln>
              <a:solidFill>
                <a:srgbClr val="E50046"/>
              </a:solidFill>
              <a:effectLst/>
              <a:uLnTx/>
              <a:uFillTx/>
              <a:latin typeface="Arial"/>
            </a:endParaRPr>
          </a:p>
        </p:txBody>
      </p:sp>
      <p:pic>
        <p:nvPicPr>
          <p:cNvPr id="130" name="Grafik 129">
            <a:extLst>
              <a:ext uri="{FF2B5EF4-FFF2-40B4-BE49-F238E27FC236}">
                <a16:creationId xmlns:a16="http://schemas.microsoft.com/office/drawing/2014/main" id="{8E0BFF90-D9BA-3137-21DB-4816B360C78B}"/>
              </a:ext>
            </a:extLst>
          </p:cNvPr>
          <p:cNvPicPr>
            <a:picLocks noChangeAspect="1"/>
          </p:cNvPicPr>
          <p:nvPr/>
        </p:nvPicPr>
        <p:blipFill>
          <a:blip r:embed="rId3"/>
          <a:stretch>
            <a:fillRect/>
          </a:stretch>
        </p:blipFill>
        <p:spPr>
          <a:xfrm>
            <a:off x="4295800" y="1124744"/>
            <a:ext cx="5215711" cy="5733256"/>
          </a:xfrm>
          <a:prstGeom prst="rect">
            <a:avLst/>
          </a:prstGeom>
        </p:spPr>
      </p:pic>
    </p:spTree>
    <p:extLst>
      <p:ext uri="{BB962C8B-B14F-4D97-AF65-F5344CB8AC3E}">
        <p14:creationId xmlns:p14="http://schemas.microsoft.com/office/powerpoint/2010/main" val="203660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A9C16E3-1C4B-A67C-8F1C-D1A8630E1274}"/>
              </a:ext>
            </a:extLst>
          </p:cNvPr>
          <p:cNvGraphicFramePr/>
          <p:nvPr>
            <p:extLst>
              <p:ext uri="{D42A27DB-BD31-4B8C-83A1-F6EECF244321}">
                <p14:modId xmlns:p14="http://schemas.microsoft.com/office/powerpoint/2010/main" val="2584101011"/>
              </p:ext>
            </p:extLst>
          </p:nvPr>
        </p:nvGraphicFramePr>
        <p:xfrm>
          <a:off x="-302486" y="3212976"/>
          <a:ext cx="6734730" cy="352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1">
            <a:extLst>
              <a:ext uri="{FF2B5EF4-FFF2-40B4-BE49-F238E27FC236}">
                <a16:creationId xmlns:a16="http://schemas.microsoft.com/office/drawing/2014/main" id="{3E7CDAB1-8FC4-5A2F-0DAA-FFBCFF278C8D}"/>
              </a:ext>
            </a:extLst>
          </p:cNvPr>
          <p:cNvSpPr txBox="1">
            <a:spLocks/>
          </p:cNvSpPr>
          <p:nvPr/>
        </p:nvSpPr>
        <p:spPr>
          <a:xfrm>
            <a:off x="3935760" y="641122"/>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Didaktisch-methodische Planung erstellen</a:t>
            </a:r>
            <a:r>
              <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grpSp>
        <p:nvGrpSpPr>
          <p:cNvPr id="7" name="Gruppieren 6">
            <a:extLst>
              <a:ext uri="{FF2B5EF4-FFF2-40B4-BE49-F238E27FC236}">
                <a16:creationId xmlns:a16="http://schemas.microsoft.com/office/drawing/2014/main" id="{A905156D-B86D-9EC9-D690-0B6EA228AE16}"/>
              </a:ext>
            </a:extLst>
          </p:cNvPr>
          <p:cNvGrpSpPr/>
          <p:nvPr/>
        </p:nvGrpSpPr>
        <p:grpSpPr>
          <a:xfrm>
            <a:off x="2355007" y="5589240"/>
            <a:ext cx="1580753" cy="1008112"/>
            <a:chOff x="3952074" y="108944"/>
            <a:chExt cx="2641171" cy="1056468"/>
          </a:xfrm>
        </p:grpSpPr>
        <p:sp>
          <p:nvSpPr>
            <p:cNvPr id="8" name="Pfeil: Chevron 7">
              <a:extLst>
                <a:ext uri="{FF2B5EF4-FFF2-40B4-BE49-F238E27FC236}">
                  <a16:creationId xmlns:a16="http://schemas.microsoft.com/office/drawing/2014/main" id="{DEDF1451-E3CB-A371-A18C-8E6604CE128E}"/>
                </a:ext>
              </a:extLst>
            </p:cNvPr>
            <p:cNvSpPr/>
            <p:nvPr/>
          </p:nvSpPr>
          <p:spPr>
            <a:xfrm>
              <a:off x="3952074" y="108944"/>
              <a:ext cx="2641171" cy="1056468"/>
            </a:xfrm>
            <a:prstGeom prst="chevron">
              <a:avLst/>
            </a:prstGeom>
            <a:solidFill>
              <a:schemeClr val="bg1">
                <a:alpha val="90000"/>
              </a:schemeClr>
            </a:solidFill>
            <a:ln>
              <a:solidFill>
                <a:srgbClr val="4472C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88000"/>
            <a:lstStyle/>
            <a:p>
              <a:endParaRPr lang="de-DE"/>
            </a:p>
          </p:txBody>
        </p:sp>
        <p:sp>
          <p:nvSpPr>
            <p:cNvPr id="9" name="Pfeil: Chevron 4">
              <a:extLst>
                <a:ext uri="{FF2B5EF4-FFF2-40B4-BE49-F238E27FC236}">
                  <a16:creationId xmlns:a16="http://schemas.microsoft.com/office/drawing/2014/main" id="{24D19FAE-CB44-9EAE-274E-D809DA91FC84}"/>
                </a:ext>
              </a:extLst>
            </p:cNvPr>
            <p:cNvSpPr txBox="1"/>
            <p:nvPr/>
          </p:nvSpPr>
          <p:spPr>
            <a:xfrm>
              <a:off x="4480308" y="108944"/>
              <a:ext cx="1584703" cy="10564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8000" tIns="31750" rIns="0" bIns="31750" numCol="1" spcCol="1270" anchor="ctr" anchorCtr="0">
              <a:noAutofit/>
            </a:bodyPr>
            <a:lstStyle/>
            <a:p>
              <a:pPr marL="0" lvl="0" indent="0" algn="ctr" defTabSz="2222500">
                <a:lnSpc>
                  <a:spcPct val="90000"/>
                </a:lnSpc>
                <a:spcBef>
                  <a:spcPct val="0"/>
                </a:spcBef>
                <a:spcAft>
                  <a:spcPct val="35000"/>
                </a:spcAft>
                <a:buNone/>
              </a:pPr>
              <a:r>
                <a:rPr lang="de-DE" sz="1400" kern="1200" dirty="0"/>
                <a:t>1. LS …</a:t>
              </a:r>
            </a:p>
          </p:txBody>
        </p:sp>
      </p:grpSp>
      <p:grpSp>
        <p:nvGrpSpPr>
          <p:cNvPr id="10" name="Gruppieren 9">
            <a:extLst>
              <a:ext uri="{FF2B5EF4-FFF2-40B4-BE49-F238E27FC236}">
                <a16:creationId xmlns:a16="http://schemas.microsoft.com/office/drawing/2014/main" id="{312D053B-E7DD-FB29-3B3E-3665A5668915}"/>
              </a:ext>
            </a:extLst>
          </p:cNvPr>
          <p:cNvGrpSpPr/>
          <p:nvPr/>
        </p:nvGrpSpPr>
        <p:grpSpPr>
          <a:xfrm>
            <a:off x="5696277" y="5589240"/>
            <a:ext cx="1580753" cy="1008112"/>
            <a:chOff x="3952074" y="108944"/>
            <a:chExt cx="2641171" cy="1056468"/>
          </a:xfrm>
        </p:grpSpPr>
        <p:sp>
          <p:nvSpPr>
            <p:cNvPr id="11" name="Pfeil: Chevron 10">
              <a:extLst>
                <a:ext uri="{FF2B5EF4-FFF2-40B4-BE49-F238E27FC236}">
                  <a16:creationId xmlns:a16="http://schemas.microsoft.com/office/drawing/2014/main" id="{6F94F3F7-4D18-FF12-4557-B1B448952D1F}"/>
                </a:ext>
              </a:extLst>
            </p:cNvPr>
            <p:cNvSpPr/>
            <p:nvPr/>
          </p:nvSpPr>
          <p:spPr>
            <a:xfrm>
              <a:off x="3952074" y="108944"/>
              <a:ext cx="2641171" cy="1056468"/>
            </a:xfrm>
            <a:prstGeom prst="chevron">
              <a:avLst/>
            </a:prstGeom>
            <a:solidFill>
              <a:schemeClr val="bg1">
                <a:alpha val="90000"/>
              </a:schemeClr>
            </a:solidFill>
            <a:ln>
              <a:solidFill>
                <a:srgbClr val="4472C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88000"/>
            <a:lstStyle/>
            <a:p>
              <a:endParaRPr lang="de-DE"/>
            </a:p>
          </p:txBody>
        </p:sp>
        <p:sp>
          <p:nvSpPr>
            <p:cNvPr id="12" name="Pfeil: Chevron 4">
              <a:extLst>
                <a:ext uri="{FF2B5EF4-FFF2-40B4-BE49-F238E27FC236}">
                  <a16:creationId xmlns:a16="http://schemas.microsoft.com/office/drawing/2014/main" id="{418DAC96-D453-CACF-4FC3-6B3CFB7D3B79}"/>
                </a:ext>
              </a:extLst>
            </p:cNvPr>
            <p:cNvSpPr txBox="1"/>
            <p:nvPr/>
          </p:nvSpPr>
          <p:spPr>
            <a:xfrm>
              <a:off x="4480308" y="108944"/>
              <a:ext cx="1584703" cy="10564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8000" tIns="31750" rIns="0" bIns="31750" numCol="1" spcCol="1270" anchor="ctr" anchorCtr="0">
              <a:noAutofit/>
            </a:bodyPr>
            <a:lstStyle/>
            <a:p>
              <a:pPr marL="0" lvl="0" indent="0" algn="ctr" defTabSz="2222500">
                <a:lnSpc>
                  <a:spcPct val="90000"/>
                </a:lnSpc>
                <a:spcBef>
                  <a:spcPct val="0"/>
                </a:spcBef>
                <a:spcAft>
                  <a:spcPct val="35000"/>
                </a:spcAft>
                <a:buNone/>
              </a:pPr>
              <a:r>
                <a:rPr lang="de-DE" sz="1400" dirty="0"/>
                <a:t>3</a:t>
              </a:r>
              <a:r>
                <a:rPr lang="de-DE" sz="1400" kern="1200" dirty="0"/>
                <a:t>. LS …</a:t>
              </a:r>
            </a:p>
          </p:txBody>
        </p:sp>
      </p:grpSp>
      <p:grpSp>
        <p:nvGrpSpPr>
          <p:cNvPr id="13" name="Gruppieren 12">
            <a:extLst>
              <a:ext uri="{FF2B5EF4-FFF2-40B4-BE49-F238E27FC236}">
                <a16:creationId xmlns:a16="http://schemas.microsoft.com/office/drawing/2014/main" id="{D04DD95C-BAEA-DA80-A339-8C3F2B419CAF}"/>
              </a:ext>
            </a:extLst>
          </p:cNvPr>
          <p:cNvGrpSpPr/>
          <p:nvPr/>
        </p:nvGrpSpPr>
        <p:grpSpPr>
          <a:xfrm>
            <a:off x="6890669" y="5589240"/>
            <a:ext cx="1580753" cy="1008112"/>
            <a:chOff x="3952074" y="108944"/>
            <a:chExt cx="2641171" cy="1056468"/>
          </a:xfrm>
        </p:grpSpPr>
        <p:sp>
          <p:nvSpPr>
            <p:cNvPr id="14" name="Pfeil: Chevron 13">
              <a:extLst>
                <a:ext uri="{FF2B5EF4-FFF2-40B4-BE49-F238E27FC236}">
                  <a16:creationId xmlns:a16="http://schemas.microsoft.com/office/drawing/2014/main" id="{35C9AA8E-13DC-DE6C-B301-D72D08F0EAAC}"/>
                </a:ext>
              </a:extLst>
            </p:cNvPr>
            <p:cNvSpPr/>
            <p:nvPr/>
          </p:nvSpPr>
          <p:spPr>
            <a:xfrm>
              <a:off x="3952074" y="108944"/>
              <a:ext cx="2641171" cy="1056468"/>
            </a:xfrm>
            <a:prstGeom prst="chevron">
              <a:avLst/>
            </a:prstGeom>
            <a:solidFill>
              <a:schemeClr val="bg1">
                <a:alpha val="90000"/>
              </a:schemeClr>
            </a:solidFill>
            <a:ln>
              <a:solidFill>
                <a:srgbClr val="4472C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5" name="Pfeil: Chevron 4">
              <a:extLst>
                <a:ext uri="{FF2B5EF4-FFF2-40B4-BE49-F238E27FC236}">
                  <a16:creationId xmlns:a16="http://schemas.microsoft.com/office/drawing/2014/main" id="{94BB2158-2600-6C5D-00B3-719826F3A42A}"/>
                </a:ext>
              </a:extLst>
            </p:cNvPr>
            <p:cNvSpPr txBox="1"/>
            <p:nvPr/>
          </p:nvSpPr>
          <p:spPr>
            <a:xfrm>
              <a:off x="4480308" y="108944"/>
              <a:ext cx="1584703" cy="10564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8000" tIns="31750" rIns="0" bIns="31750" numCol="1" spcCol="1270" anchor="ctr" anchorCtr="0">
              <a:noAutofit/>
            </a:bodyPr>
            <a:lstStyle/>
            <a:p>
              <a:pPr marL="0" lvl="0" indent="0" algn="ctr" defTabSz="2222500">
                <a:lnSpc>
                  <a:spcPct val="90000"/>
                </a:lnSpc>
                <a:spcBef>
                  <a:spcPct val="0"/>
                </a:spcBef>
                <a:spcAft>
                  <a:spcPct val="35000"/>
                </a:spcAft>
                <a:buNone/>
              </a:pPr>
              <a:r>
                <a:rPr lang="de-DE" sz="1400" dirty="0"/>
                <a:t>4</a:t>
              </a:r>
              <a:r>
                <a:rPr lang="de-DE" sz="1400" kern="1200" dirty="0"/>
                <a:t>. LS …</a:t>
              </a:r>
            </a:p>
          </p:txBody>
        </p:sp>
      </p:grpSp>
      <p:grpSp>
        <p:nvGrpSpPr>
          <p:cNvPr id="16" name="Gruppieren 15">
            <a:extLst>
              <a:ext uri="{FF2B5EF4-FFF2-40B4-BE49-F238E27FC236}">
                <a16:creationId xmlns:a16="http://schemas.microsoft.com/office/drawing/2014/main" id="{FD70AD9A-72F2-495D-8A36-45BF954B0981}"/>
              </a:ext>
            </a:extLst>
          </p:cNvPr>
          <p:cNvGrpSpPr/>
          <p:nvPr/>
        </p:nvGrpSpPr>
        <p:grpSpPr>
          <a:xfrm>
            <a:off x="8100575" y="5589240"/>
            <a:ext cx="1580753" cy="1008112"/>
            <a:chOff x="3952074" y="108944"/>
            <a:chExt cx="2641171" cy="1056468"/>
          </a:xfrm>
        </p:grpSpPr>
        <p:sp>
          <p:nvSpPr>
            <p:cNvPr id="17" name="Pfeil: Chevron 16">
              <a:extLst>
                <a:ext uri="{FF2B5EF4-FFF2-40B4-BE49-F238E27FC236}">
                  <a16:creationId xmlns:a16="http://schemas.microsoft.com/office/drawing/2014/main" id="{20CF47B9-E5CC-CD0D-8C93-495FC907EC0F}"/>
                </a:ext>
              </a:extLst>
            </p:cNvPr>
            <p:cNvSpPr/>
            <p:nvPr/>
          </p:nvSpPr>
          <p:spPr>
            <a:xfrm>
              <a:off x="3952074" y="108944"/>
              <a:ext cx="2641171" cy="1056468"/>
            </a:xfrm>
            <a:prstGeom prst="chevron">
              <a:avLst/>
            </a:prstGeom>
            <a:solidFill>
              <a:schemeClr val="bg1">
                <a:alpha val="90000"/>
              </a:schemeClr>
            </a:solidFill>
            <a:ln>
              <a:solidFill>
                <a:srgbClr val="4472C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8" name="Pfeil: Chevron 4">
              <a:extLst>
                <a:ext uri="{FF2B5EF4-FFF2-40B4-BE49-F238E27FC236}">
                  <a16:creationId xmlns:a16="http://schemas.microsoft.com/office/drawing/2014/main" id="{B0D70A32-BB33-0381-F45D-54FCDFA0FED6}"/>
                </a:ext>
              </a:extLst>
            </p:cNvPr>
            <p:cNvSpPr txBox="1"/>
            <p:nvPr/>
          </p:nvSpPr>
          <p:spPr>
            <a:xfrm>
              <a:off x="4480308" y="108944"/>
              <a:ext cx="1584703" cy="10564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8000" tIns="31750" rIns="0" bIns="31750" numCol="1" spcCol="1270" anchor="ctr" anchorCtr="0">
              <a:noAutofit/>
            </a:bodyPr>
            <a:lstStyle/>
            <a:p>
              <a:pPr marL="0" lvl="0" indent="0" algn="ctr" defTabSz="2222500">
                <a:lnSpc>
                  <a:spcPct val="90000"/>
                </a:lnSpc>
                <a:spcBef>
                  <a:spcPct val="0"/>
                </a:spcBef>
                <a:spcAft>
                  <a:spcPct val="35000"/>
                </a:spcAft>
                <a:buNone/>
              </a:pPr>
              <a:r>
                <a:rPr lang="de-DE" sz="1400" kern="1200" dirty="0"/>
                <a:t>5. LS …</a:t>
              </a:r>
            </a:p>
          </p:txBody>
        </p:sp>
      </p:grpSp>
      <p:grpSp>
        <p:nvGrpSpPr>
          <p:cNvPr id="19" name="Gruppieren 18">
            <a:extLst>
              <a:ext uri="{FF2B5EF4-FFF2-40B4-BE49-F238E27FC236}">
                <a16:creationId xmlns:a16="http://schemas.microsoft.com/office/drawing/2014/main" id="{B47EC959-36C3-EED5-D2D3-1792CDF031E0}"/>
              </a:ext>
            </a:extLst>
          </p:cNvPr>
          <p:cNvGrpSpPr/>
          <p:nvPr/>
        </p:nvGrpSpPr>
        <p:grpSpPr>
          <a:xfrm>
            <a:off x="9294967" y="5589240"/>
            <a:ext cx="1580753" cy="1008112"/>
            <a:chOff x="3952074" y="108944"/>
            <a:chExt cx="2641171" cy="1056468"/>
          </a:xfrm>
        </p:grpSpPr>
        <p:sp>
          <p:nvSpPr>
            <p:cNvPr id="20" name="Pfeil: Chevron 19">
              <a:extLst>
                <a:ext uri="{FF2B5EF4-FFF2-40B4-BE49-F238E27FC236}">
                  <a16:creationId xmlns:a16="http://schemas.microsoft.com/office/drawing/2014/main" id="{126C01A7-9708-EB0C-0FBC-FFFF86D2A288}"/>
                </a:ext>
              </a:extLst>
            </p:cNvPr>
            <p:cNvSpPr/>
            <p:nvPr/>
          </p:nvSpPr>
          <p:spPr>
            <a:xfrm>
              <a:off x="3952074" y="108944"/>
              <a:ext cx="2641171" cy="1056468"/>
            </a:xfrm>
            <a:prstGeom prst="chevron">
              <a:avLst/>
            </a:prstGeom>
            <a:solidFill>
              <a:schemeClr val="bg1">
                <a:alpha val="90000"/>
              </a:schemeClr>
            </a:solidFill>
            <a:ln>
              <a:solidFill>
                <a:srgbClr val="4472C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Pfeil: Chevron 4">
              <a:extLst>
                <a:ext uri="{FF2B5EF4-FFF2-40B4-BE49-F238E27FC236}">
                  <a16:creationId xmlns:a16="http://schemas.microsoft.com/office/drawing/2014/main" id="{4C199EB7-06F7-38DF-2FD2-3EFFB0BF794F}"/>
                </a:ext>
              </a:extLst>
            </p:cNvPr>
            <p:cNvSpPr txBox="1"/>
            <p:nvPr/>
          </p:nvSpPr>
          <p:spPr>
            <a:xfrm>
              <a:off x="4480308" y="108944"/>
              <a:ext cx="1584703" cy="10564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8000" tIns="31750" rIns="0" bIns="31750" numCol="1" spcCol="1270" anchor="ctr" anchorCtr="0">
              <a:noAutofit/>
            </a:bodyPr>
            <a:lstStyle/>
            <a:p>
              <a:pPr marL="0" lvl="0" indent="0" algn="ctr" defTabSz="2222500">
                <a:lnSpc>
                  <a:spcPct val="90000"/>
                </a:lnSpc>
                <a:spcBef>
                  <a:spcPct val="0"/>
                </a:spcBef>
                <a:spcAft>
                  <a:spcPct val="35000"/>
                </a:spcAft>
                <a:buNone/>
              </a:pPr>
              <a:r>
                <a:rPr lang="de-DE" sz="1400" dirty="0"/>
                <a:t>6</a:t>
              </a:r>
              <a:r>
                <a:rPr lang="de-DE" sz="1400" kern="1200" dirty="0"/>
                <a:t>. LS …</a:t>
              </a:r>
            </a:p>
          </p:txBody>
        </p:sp>
      </p:grpSp>
      <p:grpSp>
        <p:nvGrpSpPr>
          <p:cNvPr id="22" name="Gruppieren 21">
            <a:extLst>
              <a:ext uri="{FF2B5EF4-FFF2-40B4-BE49-F238E27FC236}">
                <a16:creationId xmlns:a16="http://schemas.microsoft.com/office/drawing/2014/main" id="{C8B0D6DF-D054-53C9-8149-9D0DFA142B9A}"/>
              </a:ext>
            </a:extLst>
          </p:cNvPr>
          <p:cNvGrpSpPr/>
          <p:nvPr/>
        </p:nvGrpSpPr>
        <p:grpSpPr>
          <a:xfrm>
            <a:off x="10520387" y="5589240"/>
            <a:ext cx="1580753" cy="1008112"/>
            <a:chOff x="3952074" y="108944"/>
            <a:chExt cx="2641171" cy="1056468"/>
          </a:xfrm>
        </p:grpSpPr>
        <p:sp>
          <p:nvSpPr>
            <p:cNvPr id="23" name="Pfeil: Chevron 22">
              <a:extLst>
                <a:ext uri="{FF2B5EF4-FFF2-40B4-BE49-F238E27FC236}">
                  <a16:creationId xmlns:a16="http://schemas.microsoft.com/office/drawing/2014/main" id="{4AFD89F8-A860-8EA1-9170-F6A3DB6EA247}"/>
                </a:ext>
              </a:extLst>
            </p:cNvPr>
            <p:cNvSpPr/>
            <p:nvPr/>
          </p:nvSpPr>
          <p:spPr>
            <a:xfrm>
              <a:off x="3952074" y="108944"/>
              <a:ext cx="2641171" cy="1056468"/>
            </a:xfrm>
            <a:prstGeom prst="chevron">
              <a:avLst/>
            </a:prstGeom>
            <a:solidFill>
              <a:schemeClr val="bg1">
                <a:alpha val="90000"/>
              </a:schemeClr>
            </a:solidFill>
            <a:ln>
              <a:solidFill>
                <a:srgbClr val="4472C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4" name="Pfeil: Chevron 4">
              <a:extLst>
                <a:ext uri="{FF2B5EF4-FFF2-40B4-BE49-F238E27FC236}">
                  <a16:creationId xmlns:a16="http://schemas.microsoft.com/office/drawing/2014/main" id="{1C010496-2635-9984-58D1-1F7B58303029}"/>
                </a:ext>
              </a:extLst>
            </p:cNvPr>
            <p:cNvSpPr txBox="1"/>
            <p:nvPr/>
          </p:nvSpPr>
          <p:spPr>
            <a:xfrm>
              <a:off x="4480308" y="108944"/>
              <a:ext cx="1584703" cy="10564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00" tIns="31750" rIns="0" bIns="31750" numCol="1" spcCol="1270" anchor="ctr" anchorCtr="0">
              <a:noAutofit/>
            </a:bodyPr>
            <a:lstStyle/>
            <a:p>
              <a:pPr marL="0" lvl="0" indent="0" algn="ctr" defTabSz="2222500">
                <a:lnSpc>
                  <a:spcPct val="90000"/>
                </a:lnSpc>
                <a:spcBef>
                  <a:spcPct val="0"/>
                </a:spcBef>
                <a:spcAft>
                  <a:spcPct val="35000"/>
                </a:spcAft>
                <a:buNone/>
              </a:pPr>
              <a:r>
                <a:rPr lang="de-DE" sz="1400" kern="1200" dirty="0"/>
                <a:t>…</a:t>
              </a:r>
            </a:p>
          </p:txBody>
        </p:sp>
      </p:grpSp>
      <p:grpSp>
        <p:nvGrpSpPr>
          <p:cNvPr id="25" name="Gruppieren 24">
            <a:extLst>
              <a:ext uri="{FF2B5EF4-FFF2-40B4-BE49-F238E27FC236}">
                <a16:creationId xmlns:a16="http://schemas.microsoft.com/office/drawing/2014/main" id="{C963D9E0-1BA9-B2CE-C490-8E782CBEB938}"/>
              </a:ext>
            </a:extLst>
          </p:cNvPr>
          <p:cNvGrpSpPr/>
          <p:nvPr/>
        </p:nvGrpSpPr>
        <p:grpSpPr>
          <a:xfrm>
            <a:off x="3551063" y="5589240"/>
            <a:ext cx="2544937" cy="1008112"/>
            <a:chOff x="3952074" y="108944"/>
            <a:chExt cx="2641171" cy="1056468"/>
          </a:xfrm>
        </p:grpSpPr>
        <p:sp>
          <p:nvSpPr>
            <p:cNvPr id="26" name="Pfeil: Chevron 25">
              <a:extLst>
                <a:ext uri="{FF2B5EF4-FFF2-40B4-BE49-F238E27FC236}">
                  <a16:creationId xmlns:a16="http://schemas.microsoft.com/office/drawing/2014/main" id="{98B5CE2E-D4BD-CD6B-08A0-E3B142D187C4}"/>
                </a:ext>
              </a:extLst>
            </p:cNvPr>
            <p:cNvSpPr/>
            <p:nvPr/>
          </p:nvSpPr>
          <p:spPr>
            <a:xfrm>
              <a:off x="3952074" y="108944"/>
              <a:ext cx="2641171" cy="1056468"/>
            </a:xfrm>
            <a:prstGeom prst="chevron">
              <a:avLst/>
            </a:prstGeom>
            <a:solidFill>
              <a:schemeClr val="bg1">
                <a:alpha val="90000"/>
              </a:schemeClr>
            </a:solidFill>
            <a:ln>
              <a:solidFill>
                <a:srgbClr val="4472C4">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7" name="Pfeil: Chevron 4">
              <a:extLst>
                <a:ext uri="{FF2B5EF4-FFF2-40B4-BE49-F238E27FC236}">
                  <a16:creationId xmlns:a16="http://schemas.microsoft.com/office/drawing/2014/main" id="{32585FB8-884D-EE10-A0C9-78F7EEB5681E}"/>
                </a:ext>
              </a:extLst>
            </p:cNvPr>
            <p:cNvSpPr txBox="1"/>
            <p:nvPr/>
          </p:nvSpPr>
          <p:spPr>
            <a:xfrm>
              <a:off x="4480308" y="108944"/>
              <a:ext cx="1584703" cy="10564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de-DE" sz="1400" kern="1200" dirty="0"/>
                <a:t>2. Lernsituation planen</a:t>
              </a:r>
            </a:p>
          </p:txBody>
        </p:sp>
      </p:grpSp>
      <p:sp>
        <p:nvSpPr>
          <p:cNvPr id="4" name="Pfeil: Chevron 3">
            <a:extLst>
              <a:ext uri="{FF2B5EF4-FFF2-40B4-BE49-F238E27FC236}">
                <a16:creationId xmlns:a16="http://schemas.microsoft.com/office/drawing/2014/main" id="{5FC31B08-377C-A625-53B2-D65EFD81D4F1}"/>
              </a:ext>
            </a:extLst>
          </p:cNvPr>
          <p:cNvSpPr/>
          <p:nvPr/>
        </p:nvSpPr>
        <p:spPr>
          <a:xfrm>
            <a:off x="4655840" y="1462827"/>
            <a:ext cx="7488000" cy="1191600"/>
          </a:xfrm>
          <a:prstGeom prst="chevron">
            <a:avLst/>
          </a:prstGeom>
          <a:noFill/>
          <a:ln w="254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de-DE" sz="1300" dirty="0">
                <a:solidFill>
                  <a:srgbClr val="000000">
                    <a:hueOff val="0"/>
                    <a:satOff val="0"/>
                    <a:lumOff val="0"/>
                    <a:alphaOff val="0"/>
                  </a:srgbClr>
                </a:solidFill>
              </a:rPr>
              <a:t>Berücksichtigung schulspezifischer Entscheidungen für den Bildungsgang (z. B. Grundsätze der Leistungsfeststellung und Leistungsbewertung, Lernortkooperationen)</a:t>
            </a:r>
          </a:p>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Erstellung der Struktur der didaktisch-methodischen Planung für den Bildungsgang durch die jeweilige Bildungsgangs- und Fachgruppe (schulspezifische Planungen, z. B. praktische Ausbildung, Praktikum, Projekte)</a:t>
            </a:r>
          </a:p>
        </p:txBody>
      </p:sp>
      <p:sp>
        <p:nvSpPr>
          <p:cNvPr id="5" name="Pfeil: Chevron 4">
            <a:extLst>
              <a:ext uri="{FF2B5EF4-FFF2-40B4-BE49-F238E27FC236}">
                <a16:creationId xmlns:a16="http://schemas.microsoft.com/office/drawing/2014/main" id="{5A0781A4-61F4-6E59-BC6D-B39CE93E95E1}"/>
              </a:ext>
            </a:extLst>
          </p:cNvPr>
          <p:cNvSpPr/>
          <p:nvPr/>
        </p:nvSpPr>
        <p:spPr>
          <a:xfrm>
            <a:off x="4655840" y="2797196"/>
            <a:ext cx="7488000" cy="1191600"/>
          </a:xfrm>
          <a:prstGeom prst="chevron">
            <a:avLst/>
          </a:prstGeom>
          <a:noFill/>
          <a:ln w="254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Für Bildungsgang gemeinsame Sichtung curricularer Vorgaben und aktueller Leitlinien sowie Handlungsempfehlungen, Leitfäden usw.</a:t>
            </a:r>
          </a:p>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Übertragung der Lerngebiete, Lernfelder, Module, Qualifizierungsbausteine etc. in die strukturierte Übersicht</a:t>
            </a:r>
          </a:p>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Identifizierung/Zuordnung typischer (beruflicher) Handlungen sowie Lerninhalte</a:t>
            </a:r>
          </a:p>
        </p:txBody>
      </p:sp>
      <p:sp>
        <p:nvSpPr>
          <p:cNvPr id="6" name="Pfeil: Chevron 5">
            <a:extLst>
              <a:ext uri="{FF2B5EF4-FFF2-40B4-BE49-F238E27FC236}">
                <a16:creationId xmlns:a16="http://schemas.microsoft.com/office/drawing/2014/main" id="{CF739267-5AAE-DF50-98DC-CE5F48317FB2}"/>
              </a:ext>
            </a:extLst>
          </p:cNvPr>
          <p:cNvSpPr/>
          <p:nvPr/>
        </p:nvSpPr>
        <p:spPr>
          <a:xfrm>
            <a:off x="4663834" y="4142716"/>
            <a:ext cx="7488000" cy="1191600"/>
          </a:xfrm>
          <a:prstGeom prst="chevron">
            <a:avLst/>
          </a:prstGeom>
          <a:noFill/>
          <a:ln w="254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Skizzierung möglicher Lernsituationen (u. a. Zuordnung Fachkompetenzen)</a:t>
            </a:r>
          </a:p>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Ableitung möglicher Handlungssituationen (Zeitrichtwerte abschätzen)</a:t>
            </a:r>
          </a:p>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Abstimmung, wo jeweilige Kompetenzen schwerpunktmäßig entwickelt werden</a:t>
            </a:r>
          </a:p>
          <a:p>
            <a:pPr marL="177800" indent="-177800">
              <a:buFont typeface="Arial" panose="020B0604020202020204" pitchFamily="34" charset="0"/>
              <a:buChar char="•"/>
            </a:pPr>
            <a:r>
              <a:rPr lang="de-DE" sz="1300" dirty="0">
                <a:solidFill>
                  <a:srgbClr val="000000">
                    <a:hueOff val="0"/>
                    <a:satOff val="0"/>
                    <a:lumOff val="0"/>
                    <a:alphaOff val="0"/>
                  </a:srgbClr>
                </a:solidFill>
                <a:latin typeface="Arial"/>
              </a:rPr>
              <a:t>Festlegung der Reihenfolge der Lernsituationen</a:t>
            </a:r>
          </a:p>
        </p:txBody>
      </p:sp>
      <p:sp>
        <p:nvSpPr>
          <p:cNvPr id="28" name="Pfeil: Chevron 27">
            <a:extLst>
              <a:ext uri="{FF2B5EF4-FFF2-40B4-BE49-F238E27FC236}">
                <a16:creationId xmlns:a16="http://schemas.microsoft.com/office/drawing/2014/main" id="{8230237A-54FC-D08F-55D2-A3C83F098987}"/>
              </a:ext>
            </a:extLst>
          </p:cNvPr>
          <p:cNvSpPr/>
          <p:nvPr/>
        </p:nvSpPr>
        <p:spPr>
          <a:xfrm>
            <a:off x="2075047" y="1462482"/>
            <a:ext cx="3096000" cy="1191600"/>
          </a:xfrm>
          <a:prstGeom prst="chevron">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300" dirty="0">
                <a:solidFill>
                  <a:schemeClr val="tx1"/>
                </a:solidFill>
              </a:rPr>
              <a:t>Schulspezifische Entscheidungen (z. B. Blockmodell) und Vorgaben berücksichtigen</a:t>
            </a:r>
          </a:p>
        </p:txBody>
      </p:sp>
      <p:sp>
        <p:nvSpPr>
          <p:cNvPr id="29" name="Pfeil: Chevron 28">
            <a:extLst>
              <a:ext uri="{FF2B5EF4-FFF2-40B4-BE49-F238E27FC236}">
                <a16:creationId xmlns:a16="http://schemas.microsoft.com/office/drawing/2014/main" id="{64A26D14-47F6-D5C3-3F25-B91228762FDA}"/>
              </a:ext>
            </a:extLst>
          </p:cNvPr>
          <p:cNvSpPr/>
          <p:nvPr/>
        </p:nvSpPr>
        <p:spPr>
          <a:xfrm>
            <a:off x="2071609" y="2796851"/>
            <a:ext cx="3096000" cy="1191600"/>
          </a:xfrm>
          <a:prstGeom prst="chevron">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300" dirty="0">
                <a:solidFill>
                  <a:schemeClr val="tx1"/>
                </a:solidFill>
              </a:rPr>
              <a:t>Curriculare Vorgaben analysieren (z. B. Lerngebiete, Lernfelder, Module, Qualifizierungsbausteine)</a:t>
            </a:r>
          </a:p>
        </p:txBody>
      </p:sp>
      <p:sp>
        <p:nvSpPr>
          <p:cNvPr id="30" name="Pfeil: Chevron 29">
            <a:extLst>
              <a:ext uri="{FF2B5EF4-FFF2-40B4-BE49-F238E27FC236}">
                <a16:creationId xmlns:a16="http://schemas.microsoft.com/office/drawing/2014/main" id="{AB286FAD-B0F5-89D8-81C5-4E096F36B54C}"/>
              </a:ext>
            </a:extLst>
          </p:cNvPr>
          <p:cNvSpPr/>
          <p:nvPr/>
        </p:nvSpPr>
        <p:spPr>
          <a:xfrm>
            <a:off x="2071609" y="4137012"/>
            <a:ext cx="3096000" cy="1191600"/>
          </a:xfrm>
          <a:prstGeom prst="chevron">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1300" dirty="0">
                <a:solidFill>
                  <a:schemeClr val="tx1"/>
                </a:solidFill>
              </a:rPr>
              <a:t>Inhaltliche Abstimmung über alle Lernsituationen vornehmen</a:t>
            </a:r>
          </a:p>
        </p:txBody>
      </p:sp>
    </p:spTree>
    <p:extLst>
      <p:ext uri="{BB962C8B-B14F-4D97-AF65-F5344CB8AC3E}">
        <p14:creationId xmlns:p14="http://schemas.microsoft.com/office/powerpoint/2010/main" val="258088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052AA81-1BA5-6D69-8E0D-C672D2E4442A}"/>
              </a:ext>
            </a:extLst>
          </p:cNvPr>
          <p:cNvSpPr txBox="1">
            <a:spLocks/>
          </p:cNvSpPr>
          <p:nvPr/>
        </p:nvSpPr>
        <p:spPr>
          <a:xfrm>
            <a:off x="3863752" y="590448"/>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Didaktisch-methodische Planung erstellen</a:t>
            </a:r>
            <a:r>
              <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pic>
        <p:nvPicPr>
          <p:cNvPr id="7" name="Grafik 6">
            <a:extLst>
              <a:ext uri="{FF2B5EF4-FFF2-40B4-BE49-F238E27FC236}">
                <a16:creationId xmlns:a16="http://schemas.microsoft.com/office/drawing/2014/main" id="{D444AB66-3849-FE52-BFD8-4CF6F4D19971}"/>
              </a:ext>
            </a:extLst>
          </p:cNvPr>
          <p:cNvPicPr>
            <a:picLocks noChangeAspect="1"/>
          </p:cNvPicPr>
          <p:nvPr/>
        </p:nvPicPr>
        <p:blipFill rotWithShape="1">
          <a:blip r:embed="rId3"/>
          <a:srcRect l="14372" t="20898"/>
          <a:stretch/>
        </p:blipFill>
        <p:spPr>
          <a:xfrm>
            <a:off x="2783632" y="1412153"/>
            <a:ext cx="8614096" cy="2128113"/>
          </a:xfrm>
          <a:prstGeom prst="rect">
            <a:avLst/>
          </a:prstGeom>
        </p:spPr>
      </p:pic>
      <p:sp>
        <p:nvSpPr>
          <p:cNvPr id="8" name="Textfeld 7">
            <a:extLst>
              <a:ext uri="{FF2B5EF4-FFF2-40B4-BE49-F238E27FC236}">
                <a16:creationId xmlns:a16="http://schemas.microsoft.com/office/drawing/2014/main" id="{D64AD582-4A68-EC16-9513-C25A85CC879B}"/>
              </a:ext>
            </a:extLst>
          </p:cNvPr>
          <p:cNvSpPr txBox="1"/>
          <p:nvPr/>
        </p:nvSpPr>
        <p:spPr>
          <a:xfrm>
            <a:off x="2590680" y="3877305"/>
            <a:ext cx="9000000" cy="2215991"/>
          </a:xfrm>
          <a:prstGeom prst="rect">
            <a:avLst/>
          </a:prstGeom>
          <a:noFill/>
        </p:spPr>
        <p:txBody>
          <a:bodyPr wrap="square" rtlCol="0">
            <a:spAutoFit/>
          </a:bodyPr>
          <a:lstStyle/>
          <a:p>
            <a:pPr>
              <a:spcAft>
                <a:spcPts val="300"/>
              </a:spcAft>
            </a:pPr>
            <a:r>
              <a:rPr lang="de-DE" sz="1900" dirty="0"/>
              <a:t>Gemeinsame…</a:t>
            </a:r>
          </a:p>
          <a:p>
            <a:pPr marL="342900" indent="-342900">
              <a:spcAft>
                <a:spcPts val="300"/>
              </a:spcAft>
              <a:buFont typeface="Arial" panose="020B0604020202020204" pitchFamily="34" charset="0"/>
              <a:buChar char="•"/>
            </a:pPr>
            <a:r>
              <a:rPr lang="de-DE" sz="1900" dirty="0"/>
              <a:t>Berücksichtigung schulspezifischer Entscheidungen (z. B. geplanter Präsenz- und Distanzunterricht, Grundsätze der Leistungsfeststellung und Leistungsbewertung, Lernortkooperationen)</a:t>
            </a:r>
          </a:p>
          <a:p>
            <a:pPr marL="342900" indent="-342900">
              <a:spcAft>
                <a:spcPts val="300"/>
              </a:spcAft>
              <a:buFont typeface="Arial" panose="020B0604020202020204" pitchFamily="34" charset="0"/>
              <a:buChar char="•"/>
            </a:pPr>
            <a:r>
              <a:rPr lang="de-DE" sz="1900" dirty="0"/>
              <a:t>Erstellung der Struktur der didaktisch-methodischen Planung für den Bildungsgang durch die jeweilige Bildungsgangs- und die Fachgruppen (schulspezifische Planungen, z. B. praktische Ausbildung, Praktikum, Projekte)</a:t>
            </a:r>
          </a:p>
        </p:txBody>
      </p:sp>
      <p:pic>
        <p:nvPicPr>
          <p:cNvPr id="5" name="Grafik 4"/>
          <p:cNvPicPr>
            <a:picLocks noChangeAspect="1"/>
          </p:cNvPicPr>
          <p:nvPr/>
        </p:nvPicPr>
        <p:blipFill>
          <a:blip r:embed="rId4"/>
          <a:stretch>
            <a:fillRect/>
          </a:stretch>
        </p:blipFill>
        <p:spPr>
          <a:xfrm>
            <a:off x="3197140" y="818194"/>
            <a:ext cx="506012" cy="499915"/>
          </a:xfrm>
          <a:prstGeom prst="rect">
            <a:avLst/>
          </a:prstGeom>
        </p:spPr>
      </p:pic>
      <p:sp>
        <p:nvSpPr>
          <p:cNvPr id="6" name="Textfeld 5">
            <a:extLst>
              <a:ext uri="{FF2B5EF4-FFF2-40B4-BE49-F238E27FC236}">
                <a16:creationId xmlns:a16="http://schemas.microsoft.com/office/drawing/2014/main" id="{2636DD56-50D5-F4EA-6AA3-BE0DD8C76E4D}"/>
              </a:ext>
            </a:extLst>
          </p:cNvPr>
          <p:cNvSpPr txBox="1"/>
          <p:nvPr/>
        </p:nvSpPr>
        <p:spPr>
          <a:xfrm rot="20739419">
            <a:off x="3097189" y="2454125"/>
            <a:ext cx="8280920" cy="1200329"/>
          </a:xfrm>
          <a:prstGeom prst="rect">
            <a:avLst/>
          </a:prstGeom>
          <a:solidFill>
            <a:srgbClr val="B4C7E7"/>
          </a:solidFill>
          <a:effectLst>
            <a:softEdge rad="0"/>
          </a:effectLst>
          <a:scene3d>
            <a:camera prst="orthographicFront"/>
            <a:lightRig rig="threePt" dir="t"/>
          </a:scene3d>
          <a:sp3d prstMaterial="matte">
            <a:bevelT w="165100" prst="coolSlant"/>
          </a:sp3d>
        </p:spPr>
        <p:txBody>
          <a:bodyPr wrap="square" rtlCol="0">
            <a:spAutoFit/>
          </a:bodyPr>
          <a:lstStyle/>
          <a:p>
            <a:pPr algn="ctr"/>
            <a:r>
              <a:rPr lang="de-DE" dirty="0"/>
              <a:t>Ein gemeinsames Vorgehen ermöglicht Ihren Schülerinnen und Schülern einen abgestimmten, planvollen und zielgerichteten Kompetenzerwerb.</a:t>
            </a:r>
            <a:endParaRPr lang="de-DE" strike="sngStrike" dirty="0"/>
          </a:p>
        </p:txBody>
      </p:sp>
    </p:spTree>
    <p:extLst>
      <p:ext uri="{BB962C8B-B14F-4D97-AF65-F5344CB8AC3E}">
        <p14:creationId xmlns:p14="http://schemas.microsoft.com/office/powerpoint/2010/main" val="13552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14488BA-2ABB-0C3C-FE5F-354CF9808914}"/>
              </a:ext>
            </a:extLst>
          </p:cNvPr>
          <p:cNvSpPr txBox="1"/>
          <p:nvPr/>
        </p:nvSpPr>
        <p:spPr>
          <a:xfrm>
            <a:off x="2567608" y="4048108"/>
            <a:ext cx="9000000" cy="2362185"/>
          </a:xfrm>
          <a:prstGeom prst="rect">
            <a:avLst/>
          </a:prstGeom>
          <a:noFill/>
        </p:spPr>
        <p:txBody>
          <a:bodyPr wrap="square" rtlCol="0">
            <a:spAutoFit/>
          </a:bodyPr>
          <a:lstStyle/>
          <a:p>
            <a:pPr lvl="0">
              <a:spcAft>
                <a:spcPts val="300"/>
              </a:spcAft>
              <a:defRPr/>
            </a:pPr>
            <a:r>
              <a:rPr lang="de-DE" sz="2000" dirty="0"/>
              <a:t>Gemeinsame…</a:t>
            </a:r>
          </a:p>
          <a:p>
            <a:pPr marL="342900" lvl="0" indent="-342900">
              <a:spcAft>
                <a:spcPts val="300"/>
              </a:spcAft>
              <a:buFont typeface="Arial" panose="020B0604020202020204" pitchFamily="34" charset="0"/>
              <a:buChar char="•"/>
              <a:defRPr/>
            </a:pPr>
            <a:r>
              <a:rPr lang="de-DE" sz="2000" dirty="0">
                <a:solidFill>
                  <a:srgbClr val="000000"/>
                </a:solidFill>
              </a:rPr>
              <a:t>Sichtung curricularer Vorgaben und aktueller Leitlinien sowie Handlungsempfehlungen, Leitfäden usw.</a:t>
            </a:r>
          </a:p>
          <a:p>
            <a:pPr marL="342900" lvl="0" indent="-342900">
              <a:spcAft>
                <a:spcPts val="300"/>
              </a:spcAft>
              <a:buFont typeface="Arial" panose="020B0604020202020204" pitchFamily="34" charset="0"/>
              <a:buChar char="•"/>
              <a:defRPr/>
            </a:pPr>
            <a:r>
              <a:rPr lang="de-DE" sz="2000" dirty="0">
                <a:solidFill>
                  <a:srgbClr val="000000"/>
                </a:solidFill>
              </a:rPr>
              <a:t>Übertragung der Lerngebiete, Lernfelder, Module, Qualifizierungsbausteine etc. in die strukturierte Übersicht</a:t>
            </a:r>
          </a:p>
          <a:p>
            <a:pPr marL="342900" lvl="0" indent="-342900">
              <a:spcAft>
                <a:spcPts val="300"/>
              </a:spcAft>
              <a:buFont typeface="Arial" panose="020B0604020202020204" pitchFamily="34" charset="0"/>
              <a:buChar char="•"/>
              <a:defRPr/>
            </a:pPr>
            <a:r>
              <a:rPr lang="de-DE" sz="2000" dirty="0">
                <a:solidFill>
                  <a:srgbClr val="000000"/>
                </a:solidFill>
              </a:rPr>
              <a:t>Identifizierung/Zuordnung typischer (beruflicher) Handlungen sowie Lerninhalte</a:t>
            </a:r>
          </a:p>
        </p:txBody>
      </p:sp>
      <p:pic>
        <p:nvPicPr>
          <p:cNvPr id="8" name="Grafik 7">
            <a:extLst>
              <a:ext uri="{FF2B5EF4-FFF2-40B4-BE49-F238E27FC236}">
                <a16:creationId xmlns:a16="http://schemas.microsoft.com/office/drawing/2014/main" id="{4D483E21-9934-94FC-4832-3111F50B5AFE}"/>
              </a:ext>
            </a:extLst>
          </p:cNvPr>
          <p:cNvPicPr>
            <a:picLocks noChangeAspect="1"/>
          </p:cNvPicPr>
          <p:nvPr/>
        </p:nvPicPr>
        <p:blipFill rotWithShape="1">
          <a:blip r:embed="rId3"/>
          <a:srcRect l="14404" t="20722"/>
          <a:stretch/>
        </p:blipFill>
        <p:spPr>
          <a:xfrm>
            <a:off x="2783632" y="1344872"/>
            <a:ext cx="8611682" cy="2156136"/>
          </a:xfrm>
          <a:prstGeom prst="rect">
            <a:avLst/>
          </a:prstGeom>
        </p:spPr>
      </p:pic>
      <p:sp>
        <p:nvSpPr>
          <p:cNvPr id="2" name="Titel 1">
            <a:extLst>
              <a:ext uri="{FF2B5EF4-FFF2-40B4-BE49-F238E27FC236}">
                <a16:creationId xmlns:a16="http://schemas.microsoft.com/office/drawing/2014/main" id="{2B1F6080-D55A-3D74-E779-8AF279060BFA}"/>
              </a:ext>
            </a:extLst>
          </p:cNvPr>
          <p:cNvSpPr txBox="1">
            <a:spLocks/>
          </p:cNvSpPr>
          <p:nvPr/>
        </p:nvSpPr>
        <p:spPr>
          <a:xfrm>
            <a:off x="3791744" y="617772"/>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Didaktisch-methodische Planung erstellen</a:t>
            </a:r>
            <a:r>
              <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pic>
        <p:nvPicPr>
          <p:cNvPr id="5" name="Grafik 4"/>
          <p:cNvPicPr>
            <a:picLocks noChangeAspect="1"/>
          </p:cNvPicPr>
          <p:nvPr/>
        </p:nvPicPr>
        <p:blipFill rotWithShape="1">
          <a:blip r:embed="rId4"/>
          <a:srcRect r="94398" b="79569"/>
          <a:stretch/>
        </p:blipFill>
        <p:spPr>
          <a:xfrm>
            <a:off x="3266457" y="800464"/>
            <a:ext cx="504056" cy="496995"/>
          </a:xfrm>
          <a:prstGeom prst="rect">
            <a:avLst/>
          </a:prstGeom>
        </p:spPr>
      </p:pic>
      <p:sp>
        <p:nvSpPr>
          <p:cNvPr id="6" name="Textfeld 5">
            <a:extLst>
              <a:ext uri="{FF2B5EF4-FFF2-40B4-BE49-F238E27FC236}">
                <a16:creationId xmlns:a16="http://schemas.microsoft.com/office/drawing/2014/main" id="{F3BD51C0-63F4-4EE1-79EF-A82D35D43604}"/>
              </a:ext>
            </a:extLst>
          </p:cNvPr>
          <p:cNvSpPr txBox="1"/>
          <p:nvPr/>
        </p:nvSpPr>
        <p:spPr>
          <a:xfrm rot="20739419">
            <a:off x="2927148" y="2452228"/>
            <a:ext cx="8280920" cy="830997"/>
          </a:xfrm>
          <a:prstGeom prst="rect">
            <a:avLst/>
          </a:prstGeom>
          <a:solidFill>
            <a:srgbClr val="B4C7E7"/>
          </a:solidFill>
          <a:effectLst>
            <a:softEdge rad="0"/>
          </a:effectLst>
          <a:scene3d>
            <a:camera prst="orthographicFront"/>
            <a:lightRig rig="threePt" dir="t"/>
          </a:scene3d>
          <a:sp3d prstMaterial="matte">
            <a:bevelT w="165100" prst="coolSlant"/>
          </a:sp3d>
        </p:spPr>
        <p:txBody>
          <a:bodyPr wrap="square" rtlCol="0">
            <a:spAutoFit/>
          </a:bodyPr>
          <a:lstStyle/>
          <a:p>
            <a:pPr algn="ctr"/>
            <a:r>
              <a:rPr lang="de-DE" dirty="0"/>
              <a:t>Durch gemeinsame Absprachen gewinnen Sie Handlungssicherheit.</a:t>
            </a:r>
            <a:endParaRPr lang="de-DE" strike="sngStrike" dirty="0"/>
          </a:p>
        </p:txBody>
      </p:sp>
    </p:spTree>
    <p:extLst>
      <p:ext uri="{BB962C8B-B14F-4D97-AF65-F5344CB8AC3E}">
        <p14:creationId xmlns:p14="http://schemas.microsoft.com/office/powerpoint/2010/main" val="32904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3FAC8E1-BE55-A709-1953-F2333D8A2180}"/>
              </a:ext>
            </a:extLst>
          </p:cNvPr>
          <p:cNvSpPr txBox="1"/>
          <p:nvPr/>
        </p:nvSpPr>
        <p:spPr>
          <a:xfrm>
            <a:off x="2397588" y="3789040"/>
            <a:ext cx="9459051" cy="2893100"/>
          </a:xfrm>
          <a:prstGeom prst="rect">
            <a:avLst/>
          </a:prstGeom>
          <a:noFill/>
        </p:spPr>
        <p:txBody>
          <a:bodyPr wrap="square" rtlCol="0">
            <a:spAutoFit/>
          </a:bodyPr>
          <a:lstStyle/>
          <a:p>
            <a:pPr lvl="0">
              <a:spcAft>
                <a:spcPts val="300"/>
              </a:spcAft>
              <a:defRPr/>
            </a:pPr>
            <a:r>
              <a:rPr lang="de-DE" sz="2000" dirty="0"/>
              <a:t>Gemeinsame…</a:t>
            </a:r>
          </a:p>
          <a:p>
            <a:pPr marL="342900" lvl="0" indent="-342900">
              <a:spcAft>
                <a:spcPts val="300"/>
              </a:spcAft>
              <a:buFont typeface="Arial" panose="020B0604020202020204" pitchFamily="34" charset="0"/>
              <a:buChar char="•"/>
              <a:defRPr/>
            </a:pPr>
            <a:r>
              <a:rPr lang="de-DE" sz="1900" dirty="0">
                <a:solidFill>
                  <a:srgbClr val="000000"/>
                </a:solidFill>
              </a:rPr>
              <a:t>Skizzierung möglicher Lernsituationen (u. a. Titel, Zuordnung Fachkompetenzen und personaler Kompetenzen, Inhalte)</a:t>
            </a:r>
          </a:p>
          <a:p>
            <a:pPr marL="342900" lvl="0" indent="-342900">
              <a:spcAft>
                <a:spcPts val="300"/>
              </a:spcAft>
              <a:buFont typeface="Arial" panose="020B0604020202020204" pitchFamily="34" charset="0"/>
              <a:buChar char="•"/>
              <a:defRPr/>
            </a:pPr>
            <a:r>
              <a:rPr lang="de-DE" sz="1900" dirty="0">
                <a:solidFill>
                  <a:srgbClr val="000000"/>
                </a:solidFill>
              </a:rPr>
              <a:t>Ableitung möglicher Handlungssituationen (Zeitrichtwerte abschätzen)</a:t>
            </a:r>
          </a:p>
          <a:p>
            <a:pPr marL="342900" lvl="0" indent="-342900">
              <a:spcAft>
                <a:spcPts val="300"/>
              </a:spcAft>
              <a:buFont typeface="Arial" panose="020B0604020202020204" pitchFamily="34" charset="0"/>
              <a:buChar char="•"/>
              <a:defRPr/>
            </a:pPr>
            <a:r>
              <a:rPr lang="de-DE" sz="1900" dirty="0">
                <a:solidFill>
                  <a:srgbClr val="000000"/>
                </a:solidFill>
              </a:rPr>
              <a:t>Abstimmung, in welchem Lernfeld, Lerngebiet, Modul, Qualifizierungsbaustein etc. des berufsbezogenen oder berufsübergreifenden Lernbereichs die jeweiligen Kompetenzen schwerpunktmäßig entwickelt werden</a:t>
            </a:r>
          </a:p>
          <a:p>
            <a:pPr marL="342900" lvl="0" indent="-342900">
              <a:spcAft>
                <a:spcPts val="300"/>
              </a:spcAft>
              <a:buFont typeface="Arial" panose="020B0604020202020204" pitchFamily="34" charset="0"/>
              <a:buChar char="•"/>
              <a:defRPr/>
            </a:pPr>
            <a:r>
              <a:rPr lang="de-DE" sz="1900" dirty="0">
                <a:solidFill>
                  <a:srgbClr val="000000"/>
                </a:solidFill>
              </a:rPr>
              <a:t>Festlegung der Reihenfolge der Lernsituationen (auch Abstimmung über die Einführung, Anwendung, Vertiefung von z. B. Lern- und Arbeitstechniken)</a:t>
            </a:r>
            <a:endParaRPr kumimoji="0" lang="de-DE" sz="1900" b="0" i="0" u="none" strike="noStrike" kern="1200" cap="none" spc="0" normalizeH="0" baseline="0" noProof="0" dirty="0">
              <a:ln>
                <a:noFill/>
              </a:ln>
              <a:solidFill>
                <a:srgbClr val="000000"/>
              </a:solidFill>
              <a:effectLst/>
              <a:uLnTx/>
              <a:uFillTx/>
            </a:endParaRPr>
          </a:p>
        </p:txBody>
      </p:sp>
      <p:pic>
        <p:nvPicPr>
          <p:cNvPr id="8" name="Grafik 7">
            <a:extLst>
              <a:ext uri="{FF2B5EF4-FFF2-40B4-BE49-F238E27FC236}">
                <a16:creationId xmlns:a16="http://schemas.microsoft.com/office/drawing/2014/main" id="{2F9152A6-9AF3-8FDE-A461-7B800203808B}"/>
              </a:ext>
            </a:extLst>
          </p:cNvPr>
          <p:cNvPicPr>
            <a:picLocks noChangeAspect="1"/>
          </p:cNvPicPr>
          <p:nvPr/>
        </p:nvPicPr>
        <p:blipFill rotWithShape="1">
          <a:blip r:embed="rId3"/>
          <a:srcRect l="14404" t="17896"/>
          <a:stretch/>
        </p:blipFill>
        <p:spPr>
          <a:xfrm>
            <a:off x="2711624" y="1268760"/>
            <a:ext cx="8821565" cy="2270209"/>
          </a:xfrm>
          <a:prstGeom prst="rect">
            <a:avLst/>
          </a:prstGeom>
        </p:spPr>
      </p:pic>
      <p:sp>
        <p:nvSpPr>
          <p:cNvPr id="2" name="Titel 1">
            <a:extLst>
              <a:ext uri="{FF2B5EF4-FFF2-40B4-BE49-F238E27FC236}">
                <a16:creationId xmlns:a16="http://schemas.microsoft.com/office/drawing/2014/main" id="{0895A9F7-0DB6-D30D-C369-5B6E2326AE0D}"/>
              </a:ext>
            </a:extLst>
          </p:cNvPr>
          <p:cNvSpPr txBox="1">
            <a:spLocks/>
          </p:cNvSpPr>
          <p:nvPr/>
        </p:nvSpPr>
        <p:spPr>
          <a:xfrm>
            <a:off x="3935760" y="641122"/>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Didaktisch-methodische Planung erstellen</a:t>
            </a:r>
            <a:r>
              <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pic>
        <p:nvPicPr>
          <p:cNvPr id="3" name="Grafik 2"/>
          <p:cNvPicPr>
            <a:picLocks noChangeAspect="1"/>
          </p:cNvPicPr>
          <p:nvPr/>
        </p:nvPicPr>
        <p:blipFill>
          <a:blip r:embed="rId4"/>
          <a:stretch>
            <a:fillRect/>
          </a:stretch>
        </p:blipFill>
        <p:spPr>
          <a:xfrm>
            <a:off x="3359696" y="802016"/>
            <a:ext cx="506012" cy="499915"/>
          </a:xfrm>
          <a:prstGeom prst="rect">
            <a:avLst/>
          </a:prstGeom>
        </p:spPr>
      </p:pic>
      <p:sp>
        <p:nvSpPr>
          <p:cNvPr id="10" name="Textfeld 9">
            <a:extLst>
              <a:ext uri="{FF2B5EF4-FFF2-40B4-BE49-F238E27FC236}">
                <a16:creationId xmlns:a16="http://schemas.microsoft.com/office/drawing/2014/main" id="{6490E3E3-EE57-506D-02ED-7F1C4A31D10B}"/>
              </a:ext>
            </a:extLst>
          </p:cNvPr>
          <p:cNvSpPr txBox="1"/>
          <p:nvPr/>
        </p:nvSpPr>
        <p:spPr>
          <a:xfrm rot="20739419">
            <a:off x="2981946" y="2425527"/>
            <a:ext cx="8280920" cy="830997"/>
          </a:xfrm>
          <a:prstGeom prst="rect">
            <a:avLst/>
          </a:prstGeom>
          <a:solidFill>
            <a:srgbClr val="B4C7E7"/>
          </a:solidFill>
          <a:effectLst>
            <a:softEdge rad="0"/>
          </a:effectLst>
          <a:scene3d>
            <a:camera prst="orthographicFront"/>
            <a:lightRig rig="threePt" dir="t"/>
          </a:scene3d>
          <a:sp3d prstMaterial="matte">
            <a:bevelT w="165100" prst="coolSlant"/>
          </a:sp3d>
        </p:spPr>
        <p:txBody>
          <a:bodyPr wrap="square" rtlCol="0">
            <a:spAutoFit/>
          </a:bodyPr>
          <a:lstStyle/>
          <a:p>
            <a:pPr algn="ctr"/>
            <a:r>
              <a:rPr lang="de-DE" dirty="0"/>
              <a:t>Sie stimmen sich hinsichtlich des Erwerbs der personalen Kompetenz, der Fachkompetenz und der Inhalte ab.</a:t>
            </a:r>
            <a:endParaRPr lang="de-DE" strike="sngStrike" dirty="0"/>
          </a:p>
        </p:txBody>
      </p:sp>
    </p:spTree>
    <p:extLst>
      <p:ext uri="{BB962C8B-B14F-4D97-AF65-F5344CB8AC3E}">
        <p14:creationId xmlns:p14="http://schemas.microsoft.com/office/powerpoint/2010/main" val="19103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6761036-DA8E-3226-4D3A-01AA90CB38A4}"/>
              </a:ext>
            </a:extLst>
          </p:cNvPr>
          <p:cNvSpPr txBox="1">
            <a:spLocks/>
          </p:cNvSpPr>
          <p:nvPr/>
        </p:nvSpPr>
        <p:spPr>
          <a:xfrm>
            <a:off x="3647728" y="591071"/>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Planung und Dokumentation von Lernsituationen</a:t>
            </a:r>
            <a:endParaRPr lang="de-DE" sz="2800" dirty="0">
              <a:solidFill>
                <a:srgbClr val="E50046"/>
              </a:solidFill>
              <a:latin typeface="Arial"/>
              <a:ea typeface="Verdana" panose="020B0604030504040204" pitchFamily="34" charset="0"/>
              <a:cs typeface="Times New Roman" panose="02020603050405020304" pitchFamily="18" charset="0"/>
            </a:endParaRPr>
          </a:p>
        </p:txBody>
      </p:sp>
      <p:pic>
        <p:nvPicPr>
          <p:cNvPr id="5" name="Grafik 4"/>
          <p:cNvPicPr>
            <a:picLocks noChangeAspect="1"/>
          </p:cNvPicPr>
          <p:nvPr/>
        </p:nvPicPr>
        <p:blipFill>
          <a:blip r:embed="rId3"/>
          <a:stretch>
            <a:fillRect/>
          </a:stretch>
        </p:blipFill>
        <p:spPr>
          <a:xfrm>
            <a:off x="3176875" y="751966"/>
            <a:ext cx="506012" cy="499915"/>
          </a:xfrm>
          <a:prstGeom prst="rect">
            <a:avLst/>
          </a:prstGeom>
        </p:spPr>
      </p:pic>
      <p:pic>
        <p:nvPicPr>
          <p:cNvPr id="7" name="Grafik 6"/>
          <p:cNvPicPr>
            <a:picLocks noChangeAspect="1"/>
          </p:cNvPicPr>
          <p:nvPr/>
        </p:nvPicPr>
        <p:blipFill>
          <a:blip r:embed="rId4"/>
          <a:stretch>
            <a:fillRect/>
          </a:stretch>
        </p:blipFill>
        <p:spPr>
          <a:xfrm>
            <a:off x="3176874" y="1445948"/>
            <a:ext cx="8319725" cy="4837593"/>
          </a:xfrm>
          <a:prstGeom prst="rect">
            <a:avLst/>
          </a:prstGeom>
        </p:spPr>
      </p:pic>
      <p:sp>
        <p:nvSpPr>
          <p:cNvPr id="9" name="Textfeld 8">
            <a:extLst>
              <a:ext uri="{FF2B5EF4-FFF2-40B4-BE49-F238E27FC236}">
                <a16:creationId xmlns:a16="http://schemas.microsoft.com/office/drawing/2014/main" id="{01FAB557-CEB3-3392-1EEB-2D0AF53B7CA1}"/>
              </a:ext>
            </a:extLst>
          </p:cNvPr>
          <p:cNvSpPr txBox="1"/>
          <p:nvPr/>
        </p:nvSpPr>
        <p:spPr>
          <a:xfrm rot="20739419">
            <a:off x="2875258" y="2828835"/>
            <a:ext cx="8280920" cy="1200329"/>
          </a:xfrm>
          <a:prstGeom prst="rect">
            <a:avLst/>
          </a:prstGeom>
          <a:solidFill>
            <a:srgbClr val="B4C7E7"/>
          </a:solidFill>
          <a:effectLst>
            <a:softEdge rad="0"/>
          </a:effectLst>
          <a:scene3d>
            <a:camera prst="orthographicFront"/>
            <a:lightRig rig="threePt" dir="t"/>
          </a:scene3d>
          <a:sp3d prstMaterial="matte">
            <a:bevelT w="165100" prst="coolSlant"/>
          </a:sp3d>
        </p:spPr>
        <p:txBody>
          <a:bodyPr wrap="square" rtlCol="0">
            <a:spAutoFit/>
          </a:bodyPr>
          <a:lstStyle/>
          <a:p>
            <a:pPr algn="ctr"/>
            <a:r>
              <a:rPr lang="de-DE" dirty="0"/>
              <a:t>Sie können auf abgestimmte Lernsituationen zugreifen, um bei einem Wechsel der Lehrkraft die Fortführung des Unterrichts sicherzustellen.</a:t>
            </a:r>
            <a:endParaRPr lang="de-DE" strike="sngStrike" dirty="0"/>
          </a:p>
        </p:txBody>
      </p:sp>
    </p:spTree>
    <p:extLst>
      <p:ext uri="{BB962C8B-B14F-4D97-AF65-F5344CB8AC3E}">
        <p14:creationId xmlns:p14="http://schemas.microsoft.com/office/powerpoint/2010/main" val="21064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B03D3-B1CB-95A3-0A52-D04FA11BE1F8}"/>
              </a:ext>
            </a:extLst>
          </p:cNvPr>
          <p:cNvSpPr txBox="1">
            <a:spLocks/>
          </p:cNvSpPr>
          <p:nvPr/>
        </p:nvSpPr>
        <p:spPr>
          <a:xfrm>
            <a:off x="4079776" y="561454"/>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Phasen der vollständigen Handlung</a:t>
            </a:r>
            <a:endPar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endParaRPr>
          </a:p>
        </p:txBody>
      </p:sp>
      <p:pic>
        <p:nvPicPr>
          <p:cNvPr id="3" name="Grafik 2">
            <a:extLst>
              <a:ext uri="{FF2B5EF4-FFF2-40B4-BE49-F238E27FC236}">
                <a16:creationId xmlns:a16="http://schemas.microsoft.com/office/drawing/2014/main" id="{D7929ED1-FE62-B9A2-11FA-146863ED79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704" y="1372317"/>
            <a:ext cx="6941205" cy="5400000"/>
          </a:xfrm>
          <a:prstGeom prst="rect">
            <a:avLst/>
          </a:prstGeom>
          <a:noFill/>
          <a:ln>
            <a:noFill/>
          </a:ln>
        </p:spPr>
      </p:pic>
    </p:spTree>
    <p:extLst>
      <p:ext uri="{BB962C8B-B14F-4D97-AF65-F5344CB8AC3E}">
        <p14:creationId xmlns:p14="http://schemas.microsoft.com/office/powerpoint/2010/main" val="181731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D101B-BF4F-790F-8763-E532B484662E}"/>
              </a:ext>
            </a:extLst>
          </p:cNvPr>
          <p:cNvSpPr txBox="1">
            <a:spLocks/>
          </p:cNvSpPr>
          <p:nvPr/>
        </p:nvSpPr>
        <p:spPr>
          <a:xfrm>
            <a:off x="4367808" y="548680"/>
            <a:ext cx="7200799"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de-DE" sz="2800" dirty="0">
                <a:solidFill>
                  <a:srgbClr val="E50046"/>
                </a:solidFill>
                <a:latin typeface="Arial"/>
                <a:ea typeface="Verdana" panose="020B0604030504040204" pitchFamily="34" charset="0"/>
                <a:cs typeface="Times New Roman" panose="02020603050405020304" pitchFamily="18" charset="0"/>
              </a:rPr>
              <a:t>Anforderungen an </a:t>
            </a: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Lernsituationen</a:t>
            </a:r>
            <a:r>
              <a:rPr kumimoji="0" lang="de-DE" sz="32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pic>
        <p:nvPicPr>
          <p:cNvPr id="3" name="Grafik 2">
            <a:extLst>
              <a:ext uri="{FF2B5EF4-FFF2-40B4-BE49-F238E27FC236}">
                <a16:creationId xmlns:a16="http://schemas.microsoft.com/office/drawing/2014/main" id="{29D3234D-A4E3-4FF9-F7DB-BE4D13922FDD}"/>
              </a:ext>
            </a:extLst>
          </p:cNvPr>
          <p:cNvPicPr/>
          <p:nvPr/>
        </p:nvPicPr>
        <p:blipFill rotWithShape="1">
          <a:blip r:embed="rId3" cstate="print">
            <a:extLst>
              <a:ext uri="{28A0092B-C50C-407E-A947-70E740481C1C}">
                <a14:useLocalDpi xmlns:a14="http://schemas.microsoft.com/office/drawing/2010/main" val="0"/>
              </a:ext>
            </a:extLst>
          </a:blip>
          <a:srcRect l="31447" t="17096" r="6543" b="24134"/>
          <a:stretch/>
        </p:blipFill>
        <p:spPr bwMode="auto">
          <a:xfrm>
            <a:off x="3491864" y="1638300"/>
            <a:ext cx="7500679" cy="46710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03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B8B7A42-F685-1BC6-F232-4E5E8611D35A}"/>
              </a:ext>
            </a:extLst>
          </p:cNvPr>
          <p:cNvSpPr txBox="1">
            <a:spLocks/>
          </p:cNvSpPr>
          <p:nvPr/>
        </p:nvSpPr>
        <p:spPr>
          <a:xfrm>
            <a:off x="6023992" y="764704"/>
            <a:ext cx="2311092" cy="52200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600"/>
              </a:spcAft>
              <a:buClr>
                <a:srgbClr val="2F9C95"/>
              </a:buClr>
              <a:buSzTx/>
              <a:buFontTx/>
              <a:buNone/>
              <a:tabLst/>
              <a:defRPr/>
            </a:pPr>
            <a:r>
              <a:rPr lang="de-DE" sz="2800" dirty="0">
                <a:solidFill>
                  <a:srgbClr val="E50046"/>
                </a:solidFill>
                <a:latin typeface="Arial"/>
                <a:ea typeface="Verdana" panose="020B0604030504040204" pitchFamily="34" charset="0"/>
                <a:cs typeface="Times New Roman" panose="02020603050405020304" pitchFamily="18" charset="0"/>
              </a:rPr>
              <a:t>Lernsituation</a:t>
            </a:r>
          </a:p>
        </p:txBody>
      </p:sp>
      <p:pic>
        <p:nvPicPr>
          <p:cNvPr id="3" name="Grafik 2" descr="Ein Bild, das Text, Screenshot, Zahl, parallel enthält.&#10;&#10;Automatisch generierte Beschreibung">
            <a:extLst>
              <a:ext uri="{FF2B5EF4-FFF2-40B4-BE49-F238E27FC236}">
                <a16:creationId xmlns:a16="http://schemas.microsoft.com/office/drawing/2014/main" id="{96AE2948-C761-089F-492D-CA48D0B193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985"/>
          <a:stretch/>
        </p:blipFill>
        <p:spPr>
          <a:xfrm>
            <a:off x="3723154" y="1286704"/>
            <a:ext cx="6912768" cy="4376359"/>
          </a:xfrm>
          <a:prstGeom prst="rect">
            <a:avLst/>
          </a:prstGeom>
        </p:spPr>
      </p:pic>
      <p:sp>
        <p:nvSpPr>
          <p:cNvPr id="2" name="Textfeld 1"/>
          <p:cNvSpPr txBox="1"/>
          <p:nvPr/>
        </p:nvSpPr>
        <p:spPr>
          <a:xfrm>
            <a:off x="374782" y="2708920"/>
            <a:ext cx="3384376" cy="1569660"/>
          </a:xfrm>
          <a:prstGeom prst="rect">
            <a:avLst/>
          </a:prstGeom>
          <a:noFill/>
        </p:spPr>
        <p:txBody>
          <a:bodyPr wrap="square" rtlCol="0">
            <a:spAutoFit/>
          </a:bodyPr>
          <a:lstStyle/>
          <a:p>
            <a:r>
              <a:rPr lang="de-DE" dirty="0">
                <a:solidFill>
                  <a:srgbClr val="00B0F0"/>
                </a:solidFill>
              </a:rPr>
              <a:t>Die Inhalte sind noch an die „Leitlinie 2024“ anzupassen</a:t>
            </a:r>
          </a:p>
          <a:p>
            <a:endParaRPr lang="de-DE" dirty="0">
              <a:solidFill>
                <a:srgbClr val="FF0000"/>
              </a:solidFill>
            </a:endParaRPr>
          </a:p>
        </p:txBody>
      </p:sp>
    </p:spTree>
    <p:extLst>
      <p:ext uri="{BB962C8B-B14F-4D97-AF65-F5344CB8AC3E}">
        <p14:creationId xmlns:p14="http://schemas.microsoft.com/office/powerpoint/2010/main" val="152908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007768" y="756762"/>
            <a:ext cx="8929116" cy="522000"/>
          </a:xfrm>
        </p:spPr>
        <p:txBody>
          <a:bodyPr/>
          <a:lstStyle/>
          <a:p>
            <a:r>
              <a:rPr lang="de-DE" b="0" kern="1200" dirty="0">
                <a:solidFill>
                  <a:srgbClr val="E50046"/>
                </a:solidFill>
                <a:latin typeface="Arial"/>
                <a:ea typeface="Verdana" panose="020B0604030504040204" pitchFamily="34" charset="0"/>
                <a:cs typeface="Times New Roman" panose="02020603050405020304" pitchFamily="18" charset="0"/>
              </a:rPr>
              <a:t>Begriffsschärfung „Handlungssituation“</a:t>
            </a:r>
            <a:br>
              <a:rPr lang="de-DE" b="0" kern="1200" dirty="0">
                <a:solidFill>
                  <a:srgbClr val="E50046"/>
                </a:solidFill>
                <a:latin typeface="Arial"/>
                <a:ea typeface="Verdana" panose="020B0604030504040204" pitchFamily="34" charset="0"/>
                <a:cs typeface="Times New Roman" panose="02020603050405020304" pitchFamily="18" charset="0"/>
              </a:rPr>
            </a:br>
            <a:endParaRPr lang="de-DE" b="0" kern="1200" dirty="0">
              <a:solidFill>
                <a:srgbClr val="E50046"/>
              </a:solidFill>
              <a:latin typeface="Arial"/>
              <a:ea typeface="Verdana" panose="020B060403050404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08695EF0-0AF4-4F44-A71C-42BDA180CCC1}"/>
              </a:ext>
            </a:extLst>
          </p:cNvPr>
          <p:cNvSpPr txBox="1"/>
          <p:nvPr/>
        </p:nvSpPr>
        <p:spPr>
          <a:xfrm>
            <a:off x="2783584" y="1313002"/>
            <a:ext cx="6824218" cy="2031325"/>
          </a:xfrm>
          <a:prstGeom prst="rect">
            <a:avLst/>
          </a:prstGeom>
          <a:noFill/>
        </p:spPr>
        <p:txBody>
          <a:bodyPr wrap="square">
            <a:spAutoFit/>
          </a:bodyPr>
          <a:lstStyle/>
          <a:p>
            <a:r>
              <a:rPr lang="de-DE" sz="1800" dirty="0"/>
              <a:t>„Kern einer Lernsituation ist die Handlungssituation, die einen </a:t>
            </a:r>
            <a:r>
              <a:rPr lang="de-DE" sz="1800" b="1" dirty="0"/>
              <a:t>komplexen Lern- und Arbeitsprozess initiiert </a:t>
            </a:r>
            <a:r>
              <a:rPr lang="de-DE" sz="1800" dirty="0"/>
              <a:t>und trägt. Sie beschreibt den Kontext, welcher die Schülerinnen und Schülern </a:t>
            </a:r>
            <a:r>
              <a:rPr lang="de-DE" sz="1800" b="1" dirty="0"/>
              <a:t>zum Handeln anregt</a:t>
            </a:r>
            <a:r>
              <a:rPr lang="de-DE" sz="1800" dirty="0"/>
              <a:t>. Für die </a:t>
            </a:r>
            <a:r>
              <a:rPr lang="de-DE" sz="1800" b="1" dirty="0"/>
              <a:t>Schülerinnen und Schüler kann die Ausformulierung der Handlungssituation</a:t>
            </a:r>
            <a:r>
              <a:rPr lang="de-DE" sz="1800" dirty="0"/>
              <a:t>, z. B. textlich, </a:t>
            </a:r>
            <a:r>
              <a:rPr lang="de-DE" sz="1800" b="1" dirty="0"/>
              <a:t>angepasst werden</a:t>
            </a:r>
            <a:r>
              <a:rPr lang="de-DE" sz="1800" dirty="0"/>
              <a:t>. Dabei sind die Anforderungen an die Handlungssituation zu berücksichtigen.“</a:t>
            </a:r>
            <a:endParaRPr lang="de-DE" sz="1600" i="1" dirty="0"/>
          </a:p>
        </p:txBody>
      </p:sp>
      <p:pic>
        <p:nvPicPr>
          <p:cNvPr id="5" name="Grafik 4">
            <a:extLst>
              <a:ext uri="{FF2B5EF4-FFF2-40B4-BE49-F238E27FC236}">
                <a16:creationId xmlns:a16="http://schemas.microsoft.com/office/drawing/2014/main" id="{6E1FE17B-3847-4EA9-9BC3-F50687145BE9}"/>
              </a:ext>
            </a:extLst>
          </p:cNvPr>
          <p:cNvPicPr>
            <a:picLocks noChangeAspect="1"/>
          </p:cNvPicPr>
          <p:nvPr/>
        </p:nvPicPr>
        <p:blipFill rotWithShape="1">
          <a:blip r:embed="rId3"/>
          <a:srcRect l="70773" b="13340"/>
          <a:stretch/>
        </p:blipFill>
        <p:spPr>
          <a:xfrm>
            <a:off x="9604027" y="1529691"/>
            <a:ext cx="2268266" cy="1584176"/>
          </a:xfrm>
          <a:prstGeom prst="rect">
            <a:avLst/>
          </a:prstGeom>
        </p:spPr>
      </p:pic>
      <p:sp>
        <p:nvSpPr>
          <p:cNvPr id="2" name="Textfeld 1"/>
          <p:cNvSpPr txBox="1"/>
          <p:nvPr/>
        </p:nvSpPr>
        <p:spPr>
          <a:xfrm>
            <a:off x="2782888" y="3598565"/>
            <a:ext cx="7560840" cy="1846659"/>
          </a:xfrm>
          <a:prstGeom prst="rect">
            <a:avLst/>
          </a:prstGeom>
          <a:noFill/>
        </p:spPr>
        <p:txBody>
          <a:bodyPr wrap="square" rtlCol="0">
            <a:spAutoFit/>
          </a:bodyPr>
          <a:lstStyle/>
          <a:p>
            <a:r>
              <a:rPr lang="de-DE" sz="1800" b="1" dirty="0"/>
              <a:t>Handlungssituation:</a:t>
            </a:r>
            <a:r>
              <a:rPr lang="de-DE" sz="1800" dirty="0"/>
              <a:t> Die Schülerinnen und Schüler werden mit einem Schreiben des betrieblichen Arbeitsschutzbeauftragten konfrontiert. Im Rahmen des betrieblichen Arbeitsschutzes wurde der Zustand der Verbandskästen gem. DIN 13157 bemängelt und es wird eine Neuanschaffung beauftragt.</a:t>
            </a:r>
          </a:p>
          <a:p>
            <a:endParaRPr lang="de-DE" dirty="0"/>
          </a:p>
        </p:txBody>
      </p:sp>
      <p:sp>
        <p:nvSpPr>
          <p:cNvPr id="6" name="Textfeld 5"/>
          <p:cNvSpPr txBox="1"/>
          <p:nvPr/>
        </p:nvSpPr>
        <p:spPr>
          <a:xfrm>
            <a:off x="2782888" y="5090993"/>
            <a:ext cx="7344816" cy="646331"/>
          </a:xfrm>
          <a:prstGeom prst="rect">
            <a:avLst/>
          </a:prstGeom>
          <a:noFill/>
        </p:spPr>
        <p:txBody>
          <a:bodyPr wrap="square" rtlCol="0">
            <a:spAutoFit/>
          </a:bodyPr>
          <a:lstStyle/>
          <a:p>
            <a:r>
              <a:rPr lang="de-DE" sz="1800" b="1" dirty="0"/>
              <a:t>Handlungssituation:</a:t>
            </a:r>
            <a:r>
              <a:rPr lang="de-DE" sz="1800" dirty="0"/>
              <a:t> „Ihr Ausbilder/ Ihre Ausbilderin kommt auf Sie zu…“</a:t>
            </a:r>
          </a:p>
        </p:txBody>
      </p:sp>
      <p:sp>
        <p:nvSpPr>
          <p:cNvPr id="7" name="Textfeld 6"/>
          <p:cNvSpPr txBox="1"/>
          <p:nvPr/>
        </p:nvSpPr>
        <p:spPr>
          <a:xfrm>
            <a:off x="10111875" y="3637661"/>
            <a:ext cx="1864613" cy="646331"/>
          </a:xfrm>
          <a:prstGeom prst="rect">
            <a:avLst/>
          </a:prstGeom>
          <a:solidFill>
            <a:srgbClr val="B4C7E7"/>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de-DE" sz="1800" dirty="0">
                <a:solidFill>
                  <a:srgbClr val="C00000"/>
                </a:solidFill>
              </a:rPr>
              <a:t>Für Kolleginnen </a:t>
            </a:r>
          </a:p>
          <a:p>
            <a:r>
              <a:rPr lang="de-DE" sz="1800" dirty="0">
                <a:solidFill>
                  <a:srgbClr val="C00000"/>
                </a:solidFill>
              </a:rPr>
              <a:t>und Kollegen</a:t>
            </a:r>
          </a:p>
        </p:txBody>
      </p:sp>
      <p:sp>
        <p:nvSpPr>
          <p:cNvPr id="8" name="Textfeld 7"/>
          <p:cNvSpPr txBox="1"/>
          <p:nvPr/>
        </p:nvSpPr>
        <p:spPr>
          <a:xfrm>
            <a:off x="10111875" y="5090993"/>
            <a:ext cx="1864613" cy="1200329"/>
          </a:xfrm>
          <a:prstGeom prst="rect">
            <a:avLst/>
          </a:prstGeom>
          <a:solidFill>
            <a:srgbClr val="B4C7E7"/>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sz="1800" dirty="0">
                <a:solidFill>
                  <a:srgbClr val="C00000"/>
                </a:solidFill>
              </a:rPr>
              <a:t>Ggf. Ausformulierung für Schülerinnen </a:t>
            </a:r>
          </a:p>
          <a:p>
            <a:r>
              <a:rPr lang="de-DE" sz="1800" dirty="0">
                <a:solidFill>
                  <a:srgbClr val="C00000"/>
                </a:solidFill>
              </a:rPr>
              <a:t>und Schüler</a:t>
            </a:r>
          </a:p>
        </p:txBody>
      </p:sp>
      <p:sp>
        <p:nvSpPr>
          <p:cNvPr id="10" name="Textfeld 9"/>
          <p:cNvSpPr txBox="1"/>
          <p:nvPr/>
        </p:nvSpPr>
        <p:spPr>
          <a:xfrm>
            <a:off x="3503712" y="5740393"/>
            <a:ext cx="6100315" cy="646331"/>
          </a:xfrm>
          <a:prstGeom prst="rect">
            <a:avLst/>
          </a:prstGeom>
          <a:solidFill>
            <a:srgbClr val="B4C7E7"/>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sz="1800" dirty="0">
                <a:solidFill>
                  <a:srgbClr val="C00000"/>
                </a:solidFill>
              </a:rPr>
              <a:t>		       </a:t>
            </a:r>
            <a:r>
              <a:rPr lang="de-DE" sz="1800" u="sng" dirty="0">
                <a:solidFill>
                  <a:srgbClr val="C00000"/>
                </a:solidFill>
              </a:rPr>
              <a:t>WICHTIG</a:t>
            </a:r>
          </a:p>
          <a:p>
            <a:r>
              <a:rPr lang="de-DE" sz="1800" dirty="0">
                <a:solidFill>
                  <a:srgbClr val="C00000"/>
                </a:solidFill>
              </a:rPr>
              <a:t>Es sind nicht zwingend zwei Formulierungen erforderlich!!</a:t>
            </a:r>
          </a:p>
        </p:txBody>
      </p:sp>
    </p:spTree>
    <p:extLst>
      <p:ext uri="{BB962C8B-B14F-4D97-AF65-F5344CB8AC3E}">
        <p14:creationId xmlns:p14="http://schemas.microsoft.com/office/powerpoint/2010/main" val="31994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711624" y="4653136"/>
            <a:ext cx="8929116" cy="511583"/>
          </a:xfrm>
        </p:spPr>
        <p:txBody>
          <a:bodyPr/>
          <a:lstStyle/>
          <a:p>
            <a:pPr algn="ctr"/>
            <a:r>
              <a:rPr lang="de-DE" sz="3200" dirty="0">
                <a:solidFill>
                  <a:srgbClr val="E50046"/>
                </a:solidFill>
              </a:rPr>
              <a:t>KEINE NEUE </a:t>
            </a:r>
            <a:r>
              <a:rPr lang="de-DE" sz="3200" dirty="0">
                <a:solidFill>
                  <a:schemeClr val="tx1"/>
                </a:solidFill>
              </a:rPr>
              <a:t>Leitlinie, sondern eine </a:t>
            </a:r>
            <a:r>
              <a:rPr lang="de-DE" sz="3200" dirty="0">
                <a:solidFill>
                  <a:srgbClr val="E50046"/>
                </a:solidFill>
              </a:rPr>
              <a:t>WEITERENTWICKLUNG!!!</a:t>
            </a:r>
          </a:p>
          <a:p>
            <a:endParaRPr lang="de-DE" dirty="0"/>
          </a:p>
        </p:txBody>
      </p:sp>
      <p:sp>
        <p:nvSpPr>
          <p:cNvPr id="3" name="Titel 2"/>
          <p:cNvSpPr>
            <a:spLocks noGrp="1"/>
          </p:cNvSpPr>
          <p:nvPr>
            <p:ph type="title"/>
          </p:nvPr>
        </p:nvSpPr>
        <p:spPr>
          <a:xfrm>
            <a:off x="2711624" y="1124744"/>
            <a:ext cx="8929116" cy="536935"/>
          </a:xfrm>
        </p:spPr>
        <p:txBody>
          <a:bodyPr/>
          <a:lstStyle/>
          <a:p>
            <a:pPr algn="ctr"/>
            <a:r>
              <a:rPr lang="de-DE" sz="3200" b="0" dirty="0">
                <a:solidFill>
                  <a:schemeClr val="tx1"/>
                </a:solidFill>
                <a:latin typeface="+mn-lt"/>
              </a:rPr>
              <a:t>Alles neu?</a:t>
            </a:r>
            <a:br>
              <a:rPr lang="de-DE" sz="3200" b="0" dirty="0">
                <a:solidFill>
                  <a:schemeClr val="tx1"/>
                </a:solidFill>
                <a:latin typeface="+mn-lt"/>
              </a:rPr>
            </a:br>
            <a:r>
              <a:rPr lang="de-DE" sz="3200" b="0" dirty="0">
                <a:solidFill>
                  <a:schemeClr val="tx1"/>
                </a:solidFill>
                <a:latin typeface="+mn-lt"/>
              </a:rPr>
              <a:t>Ist die „alte“ Leitlinie SchuCu-BBS hinfällig?</a:t>
            </a:r>
          </a:p>
        </p:txBody>
      </p:sp>
      <p:sp>
        <p:nvSpPr>
          <p:cNvPr id="4" name="Textfeld 3"/>
          <p:cNvSpPr txBox="1"/>
          <p:nvPr/>
        </p:nvSpPr>
        <p:spPr>
          <a:xfrm>
            <a:off x="5087888" y="2767280"/>
            <a:ext cx="4176478" cy="1323439"/>
          </a:xfrm>
          <a:prstGeom prst="rect">
            <a:avLst/>
          </a:prstGeom>
          <a:noFill/>
        </p:spPr>
        <p:txBody>
          <a:bodyPr wrap="square" rtlCol="0">
            <a:spAutoFit/>
          </a:bodyPr>
          <a:lstStyle/>
          <a:p>
            <a:pPr algn="ctr"/>
            <a:r>
              <a:rPr lang="de-DE" sz="8000" dirty="0">
                <a:solidFill>
                  <a:srgbClr val="E50046"/>
                </a:solidFill>
                <a:latin typeface="+mn-lt"/>
              </a:rPr>
              <a:t>NEIN!</a:t>
            </a:r>
          </a:p>
        </p:txBody>
      </p:sp>
    </p:spTree>
    <p:extLst>
      <p:ext uri="{BB962C8B-B14F-4D97-AF65-F5344CB8AC3E}">
        <p14:creationId xmlns:p14="http://schemas.microsoft.com/office/powerpoint/2010/main" val="26550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57240" y="3873242"/>
            <a:ext cx="9000000" cy="707886"/>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de-DE" sz="2000" dirty="0"/>
              <a:t>Entwicklung bzw. Beschaffung von Materialien und Medien durch die Bildungsgangs- und Fachgruppe</a:t>
            </a:r>
          </a:p>
        </p:txBody>
      </p:sp>
      <p:sp>
        <p:nvSpPr>
          <p:cNvPr id="2" name="Titel 1">
            <a:extLst>
              <a:ext uri="{FF2B5EF4-FFF2-40B4-BE49-F238E27FC236}">
                <a16:creationId xmlns:a16="http://schemas.microsoft.com/office/drawing/2014/main" id="{3B91AEF1-B6D0-7A82-4884-3B7B457CDB52}"/>
              </a:ext>
            </a:extLst>
          </p:cNvPr>
          <p:cNvSpPr txBox="1">
            <a:spLocks/>
          </p:cNvSpPr>
          <p:nvPr/>
        </p:nvSpPr>
        <p:spPr>
          <a:xfrm>
            <a:off x="3863752" y="655226"/>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Didaktisch-methodische Planung</a:t>
            </a:r>
            <a:r>
              <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rPr>
              <a:t> </a:t>
            </a:r>
            <a:r>
              <a:rPr lang="de-DE" sz="2800" dirty="0">
                <a:solidFill>
                  <a:srgbClr val="E50046"/>
                </a:solidFill>
                <a:latin typeface="Arial"/>
                <a:ea typeface="Verdana" panose="020B0604030504040204" pitchFamily="34" charset="0"/>
                <a:cs typeface="Times New Roman" panose="02020603050405020304" pitchFamily="18" charset="0"/>
              </a:rPr>
              <a:t>erstellen</a:t>
            </a:r>
          </a:p>
        </p:txBody>
      </p:sp>
      <p:sp>
        <p:nvSpPr>
          <p:cNvPr id="3" name="Textfeld 2"/>
          <p:cNvSpPr txBox="1"/>
          <p:nvPr/>
        </p:nvSpPr>
        <p:spPr>
          <a:xfrm>
            <a:off x="2757240" y="4613066"/>
            <a:ext cx="8999199" cy="400110"/>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de-DE" sz="2000" dirty="0"/>
              <a:t>Regelmäßige Evaluierung der Materialien und Medien</a:t>
            </a:r>
          </a:p>
        </p:txBody>
      </p:sp>
      <p:pic>
        <p:nvPicPr>
          <p:cNvPr id="9" name="Grafik 8"/>
          <p:cNvPicPr>
            <a:picLocks noChangeAspect="1"/>
          </p:cNvPicPr>
          <p:nvPr/>
        </p:nvPicPr>
        <p:blipFill>
          <a:blip r:embed="rId3"/>
          <a:stretch>
            <a:fillRect/>
          </a:stretch>
        </p:blipFill>
        <p:spPr>
          <a:xfrm>
            <a:off x="2757240" y="1617136"/>
            <a:ext cx="8139939" cy="1883872"/>
          </a:xfrm>
          <a:prstGeom prst="rect">
            <a:avLst/>
          </a:prstGeom>
        </p:spPr>
      </p:pic>
      <p:pic>
        <p:nvPicPr>
          <p:cNvPr id="7" name="Grafik 6"/>
          <p:cNvPicPr>
            <a:picLocks noChangeAspect="1"/>
          </p:cNvPicPr>
          <p:nvPr/>
        </p:nvPicPr>
        <p:blipFill>
          <a:blip r:embed="rId4"/>
          <a:stretch>
            <a:fillRect/>
          </a:stretch>
        </p:blipFill>
        <p:spPr>
          <a:xfrm>
            <a:off x="3333313" y="816120"/>
            <a:ext cx="506012" cy="499915"/>
          </a:xfrm>
          <a:prstGeom prst="rect">
            <a:avLst/>
          </a:prstGeom>
        </p:spPr>
      </p:pic>
      <p:sp>
        <p:nvSpPr>
          <p:cNvPr id="5" name="Textfeld 4">
            <a:extLst>
              <a:ext uri="{FF2B5EF4-FFF2-40B4-BE49-F238E27FC236}">
                <a16:creationId xmlns:a16="http://schemas.microsoft.com/office/drawing/2014/main" id="{068C7736-ACD5-F530-C66C-3C7048467125}"/>
              </a:ext>
            </a:extLst>
          </p:cNvPr>
          <p:cNvSpPr txBox="1"/>
          <p:nvPr/>
        </p:nvSpPr>
        <p:spPr>
          <a:xfrm rot="20739419">
            <a:off x="2973528" y="2758697"/>
            <a:ext cx="8280920" cy="830997"/>
          </a:xfrm>
          <a:prstGeom prst="rect">
            <a:avLst/>
          </a:prstGeom>
          <a:solidFill>
            <a:srgbClr val="B4C7E7"/>
          </a:solidFill>
          <a:effectLst>
            <a:softEdge rad="0"/>
          </a:effectLst>
          <a:scene3d>
            <a:camera prst="orthographicFront"/>
            <a:lightRig rig="threePt" dir="t"/>
          </a:scene3d>
          <a:sp3d prstMaterial="matte">
            <a:bevelT w="165100" prst="coolSlant"/>
          </a:sp3d>
        </p:spPr>
        <p:txBody>
          <a:bodyPr wrap="square" rtlCol="0">
            <a:spAutoFit/>
          </a:bodyPr>
          <a:lstStyle/>
          <a:p>
            <a:pPr algn="ctr"/>
            <a:r>
              <a:rPr lang="de-DE" dirty="0"/>
              <a:t>Sie schaffen Vergleichbarkeit und Transparenz durch das Erstellen von gemeinsamen Materialien und Medien.</a:t>
            </a:r>
            <a:endParaRPr lang="de-DE" strike="sngStrike" dirty="0"/>
          </a:p>
        </p:txBody>
      </p:sp>
    </p:spTree>
    <p:extLst>
      <p:ext uri="{BB962C8B-B14F-4D97-AF65-F5344CB8AC3E}">
        <p14:creationId xmlns:p14="http://schemas.microsoft.com/office/powerpoint/2010/main" val="40845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21722" y="3317174"/>
            <a:ext cx="9000000" cy="40011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r>
              <a:rPr lang="de-DE" sz="2000" dirty="0">
                <a:solidFill>
                  <a:srgbClr val="000000"/>
                </a:solidFill>
              </a:rPr>
              <a:t>D</a:t>
            </a:r>
            <a:r>
              <a:rPr kumimoji="0" lang="de-DE"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idaktisch</a:t>
            </a:r>
            <a:r>
              <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-methodische Planung als Grundlage für die Jahresplanung </a:t>
            </a:r>
          </a:p>
        </p:txBody>
      </p:sp>
      <p:sp>
        <p:nvSpPr>
          <p:cNvPr id="2" name="Titel 1">
            <a:extLst>
              <a:ext uri="{FF2B5EF4-FFF2-40B4-BE49-F238E27FC236}">
                <a16:creationId xmlns:a16="http://schemas.microsoft.com/office/drawing/2014/main" id="{3B91AEF1-B6D0-7A82-4884-3B7B457CDB52}"/>
              </a:ext>
            </a:extLst>
          </p:cNvPr>
          <p:cNvSpPr txBox="1">
            <a:spLocks/>
          </p:cNvSpPr>
          <p:nvPr/>
        </p:nvSpPr>
        <p:spPr>
          <a:xfrm>
            <a:off x="5447928" y="591088"/>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de-DE" sz="2800" dirty="0">
                <a:solidFill>
                  <a:srgbClr val="E50046"/>
                </a:solidFill>
                <a:latin typeface="Arial"/>
                <a:ea typeface="Verdana" panose="020B0604030504040204" pitchFamily="34" charset="0"/>
                <a:cs typeface="Times New Roman" panose="02020603050405020304" pitchFamily="18" charset="0"/>
              </a:rPr>
              <a:t>Jahresplanung erstellen</a:t>
            </a:r>
            <a:r>
              <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sp>
        <p:nvSpPr>
          <p:cNvPr id="3" name="Textfeld 2"/>
          <p:cNvSpPr txBox="1"/>
          <p:nvPr/>
        </p:nvSpPr>
        <p:spPr>
          <a:xfrm>
            <a:off x="2721722" y="4578100"/>
            <a:ext cx="8640960" cy="707886"/>
          </a:xfrm>
          <a:prstGeom prst="rect">
            <a:avLst/>
          </a:prstGeom>
          <a:noFill/>
        </p:spPr>
        <p:txBody>
          <a:bodyPr wrap="square" rtlCol="0">
            <a:spAutoFit/>
          </a:bodyPr>
          <a:lstStyle/>
          <a:p>
            <a:pPr marL="342900" lvl="0" indent="-342900">
              <a:spcAft>
                <a:spcPts val="300"/>
              </a:spcAft>
              <a:buFont typeface="Arial" panose="020B0604020202020204" pitchFamily="34" charset="0"/>
              <a:buChar char="•"/>
              <a:defRPr/>
            </a:pPr>
            <a:r>
              <a:rPr lang="de-DE" sz="2000" dirty="0">
                <a:solidFill>
                  <a:srgbClr val="000000"/>
                </a:solidFill>
              </a:rPr>
              <a:t>Darstellung von Klassenfahrten, praktischer Ausbildung, </a:t>
            </a:r>
            <a:r>
              <a:rPr lang="de-DE" sz="2000" dirty="0"/>
              <a:t>Praktikumszeiten, </a:t>
            </a:r>
            <a:r>
              <a:rPr lang="de-DE" sz="2000" dirty="0">
                <a:solidFill>
                  <a:srgbClr val="000000"/>
                </a:solidFill>
              </a:rPr>
              <a:t>Prüfungsterminen für das aktuelle Schuljahr</a:t>
            </a:r>
          </a:p>
        </p:txBody>
      </p:sp>
      <p:sp>
        <p:nvSpPr>
          <p:cNvPr id="5" name="Textfeld 4"/>
          <p:cNvSpPr txBox="1"/>
          <p:nvPr/>
        </p:nvSpPr>
        <p:spPr>
          <a:xfrm>
            <a:off x="2721722" y="3821636"/>
            <a:ext cx="8928992" cy="707886"/>
          </a:xfrm>
          <a:prstGeom prst="rect">
            <a:avLst/>
          </a:prstGeom>
          <a:noFill/>
        </p:spPr>
        <p:txBody>
          <a:bodyPr wrap="square" rtlCol="0">
            <a:spAutoFit/>
          </a:bodyPr>
          <a:lstStyle/>
          <a:p>
            <a:pPr marL="342900" lvl="0" indent="-342900">
              <a:spcAft>
                <a:spcPts val="300"/>
              </a:spcAft>
              <a:buFont typeface="Arial" panose="020B0604020202020204" pitchFamily="34" charset="0"/>
              <a:buChar char="•"/>
              <a:defRPr/>
            </a:pPr>
            <a:r>
              <a:rPr lang="de-DE" sz="2000" dirty="0">
                <a:solidFill>
                  <a:srgbClr val="000000"/>
                </a:solidFill>
              </a:rPr>
              <a:t>Erstellung der Jahresplanung als dynamischer Prozess, der </a:t>
            </a:r>
            <a:r>
              <a:rPr lang="de-DE" sz="2000" dirty="0"/>
              <a:t>in der Regel eine jährliche Anpassung erfordert</a:t>
            </a:r>
          </a:p>
        </p:txBody>
      </p:sp>
      <p:pic>
        <p:nvPicPr>
          <p:cNvPr id="7" name="Grafik 6"/>
          <p:cNvPicPr>
            <a:picLocks noChangeAspect="1"/>
          </p:cNvPicPr>
          <p:nvPr/>
        </p:nvPicPr>
        <p:blipFill>
          <a:blip r:embed="rId3"/>
          <a:stretch>
            <a:fillRect/>
          </a:stretch>
        </p:blipFill>
        <p:spPr>
          <a:xfrm>
            <a:off x="4941916" y="807455"/>
            <a:ext cx="506012" cy="499915"/>
          </a:xfrm>
          <a:prstGeom prst="rect">
            <a:avLst/>
          </a:prstGeom>
        </p:spPr>
      </p:pic>
      <p:pic>
        <p:nvPicPr>
          <p:cNvPr id="6" name="Grafik 5"/>
          <p:cNvPicPr>
            <a:picLocks noChangeAspect="1"/>
          </p:cNvPicPr>
          <p:nvPr/>
        </p:nvPicPr>
        <p:blipFill>
          <a:blip r:embed="rId4"/>
          <a:stretch>
            <a:fillRect/>
          </a:stretch>
        </p:blipFill>
        <p:spPr>
          <a:xfrm>
            <a:off x="3359696" y="1380041"/>
            <a:ext cx="7439397" cy="1784203"/>
          </a:xfrm>
          <a:prstGeom prst="rect">
            <a:avLst/>
          </a:prstGeom>
        </p:spPr>
      </p:pic>
    </p:spTree>
    <p:extLst>
      <p:ext uri="{BB962C8B-B14F-4D97-AF65-F5344CB8AC3E}">
        <p14:creationId xmlns:p14="http://schemas.microsoft.com/office/powerpoint/2010/main" val="252169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FBEB55D-3A04-A86A-37C9-48C5B88FA7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61" r="17328"/>
          <a:stretch/>
        </p:blipFill>
        <p:spPr bwMode="auto">
          <a:xfrm>
            <a:off x="4295800" y="1556792"/>
            <a:ext cx="4968551" cy="5071696"/>
          </a:xfrm>
          <a:prstGeom prst="rect">
            <a:avLst/>
          </a:prstGeom>
          <a:noFill/>
          <a:ln>
            <a:noFill/>
          </a:ln>
          <a:extLst>
            <a:ext uri="{53640926-AAD7-44D8-BBD7-CCE9431645EC}">
              <a14:shadowObscured xmlns:a14="http://schemas.microsoft.com/office/drawing/2010/main"/>
            </a:ext>
          </a:extLst>
        </p:spPr>
      </p:pic>
      <p:sp>
        <p:nvSpPr>
          <p:cNvPr id="7" name="Titel 1">
            <a:extLst>
              <a:ext uri="{FF2B5EF4-FFF2-40B4-BE49-F238E27FC236}">
                <a16:creationId xmlns:a16="http://schemas.microsoft.com/office/drawing/2014/main" id="{93F1FAD2-6B3F-7AD9-BBBE-067A063ED3A1}"/>
              </a:ext>
            </a:extLst>
          </p:cNvPr>
          <p:cNvSpPr txBox="1">
            <a:spLocks/>
          </p:cNvSpPr>
          <p:nvPr/>
        </p:nvSpPr>
        <p:spPr>
          <a:xfrm>
            <a:off x="4943872" y="620688"/>
            <a:ext cx="6393418"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Jahresplanung erstellen</a:t>
            </a:r>
            <a:r>
              <a:rPr kumimoji="0" lang="de-DE" sz="32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spTree>
    <p:extLst>
      <p:ext uri="{BB962C8B-B14F-4D97-AF65-F5344CB8AC3E}">
        <p14:creationId xmlns:p14="http://schemas.microsoft.com/office/powerpoint/2010/main" val="379547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43273" y="2919151"/>
            <a:ext cx="9001000" cy="400110"/>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de-DE" sz="2000" dirty="0"/>
              <a:t>Umsetzung der kompetenzorientierten schulischen Curricula im Unterricht</a:t>
            </a:r>
          </a:p>
        </p:txBody>
      </p:sp>
      <p:pic>
        <p:nvPicPr>
          <p:cNvPr id="5" name="Grafik 4"/>
          <p:cNvPicPr>
            <a:picLocks noChangeAspect="1"/>
          </p:cNvPicPr>
          <p:nvPr/>
        </p:nvPicPr>
        <p:blipFill rotWithShape="1">
          <a:blip r:embed="rId3"/>
          <a:srcRect t="62202"/>
          <a:stretch/>
        </p:blipFill>
        <p:spPr>
          <a:xfrm>
            <a:off x="2743273" y="1595045"/>
            <a:ext cx="8820000" cy="1149773"/>
          </a:xfrm>
          <a:prstGeom prst="rect">
            <a:avLst/>
          </a:prstGeom>
        </p:spPr>
      </p:pic>
      <p:sp>
        <p:nvSpPr>
          <p:cNvPr id="2" name="Titel 1">
            <a:extLst>
              <a:ext uri="{FF2B5EF4-FFF2-40B4-BE49-F238E27FC236}">
                <a16:creationId xmlns:a16="http://schemas.microsoft.com/office/drawing/2014/main" id="{74C9D9B2-B166-EEC0-52C5-31B3394FEC03}"/>
              </a:ext>
            </a:extLst>
          </p:cNvPr>
          <p:cNvSpPr txBox="1">
            <a:spLocks/>
          </p:cNvSpPr>
          <p:nvPr/>
        </p:nvSpPr>
        <p:spPr>
          <a:xfrm>
            <a:off x="4151784" y="656258"/>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Unterricht durchführen und evaluieren</a:t>
            </a:r>
            <a:endPar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endParaRPr>
          </a:p>
        </p:txBody>
      </p:sp>
      <p:sp>
        <p:nvSpPr>
          <p:cNvPr id="6" name="Textfeld 5"/>
          <p:cNvSpPr txBox="1"/>
          <p:nvPr/>
        </p:nvSpPr>
        <p:spPr>
          <a:xfrm>
            <a:off x="2678322" y="4798572"/>
            <a:ext cx="8867042" cy="400110"/>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de-DE" sz="2000" dirty="0"/>
              <a:t>Ableitung von Verbesserungsmaßnahmen aus den Ergebnissen </a:t>
            </a:r>
          </a:p>
        </p:txBody>
      </p:sp>
      <p:sp>
        <p:nvSpPr>
          <p:cNvPr id="7" name="Textfeld 6"/>
          <p:cNvSpPr txBox="1"/>
          <p:nvPr/>
        </p:nvSpPr>
        <p:spPr>
          <a:xfrm>
            <a:off x="2743273" y="3384658"/>
            <a:ext cx="8784976" cy="1361911"/>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de-DE" sz="2000" dirty="0"/>
              <a:t>Systematische Durchführung der Einschätzung der Unterrichtsqualität in allen Bildungsgängen</a:t>
            </a:r>
          </a:p>
          <a:p>
            <a:pPr marL="342900" indent="-342900">
              <a:spcAft>
                <a:spcPts val="300"/>
              </a:spcAft>
              <a:buFont typeface="Arial" panose="020B0604020202020204" pitchFamily="34" charset="0"/>
              <a:buChar char="•"/>
            </a:pPr>
            <a:r>
              <a:rPr lang="de-DE" sz="2000" dirty="0"/>
              <a:t>Nutzung der Instrumente aus dem „Portal interne Evaluation - Arbeitsbereich BBS“</a:t>
            </a:r>
          </a:p>
        </p:txBody>
      </p:sp>
      <p:pic>
        <p:nvPicPr>
          <p:cNvPr id="8" name="Grafik 7"/>
          <p:cNvPicPr>
            <a:picLocks noChangeAspect="1"/>
          </p:cNvPicPr>
          <p:nvPr/>
        </p:nvPicPr>
        <p:blipFill>
          <a:blip r:embed="rId4"/>
          <a:stretch>
            <a:fillRect/>
          </a:stretch>
        </p:blipFill>
        <p:spPr>
          <a:xfrm>
            <a:off x="3719736" y="656258"/>
            <a:ext cx="503308" cy="674646"/>
          </a:xfrm>
          <a:prstGeom prst="rect">
            <a:avLst/>
          </a:prstGeom>
        </p:spPr>
      </p:pic>
      <p:sp>
        <p:nvSpPr>
          <p:cNvPr id="9" name="Textfeld 8">
            <a:extLst>
              <a:ext uri="{FF2B5EF4-FFF2-40B4-BE49-F238E27FC236}">
                <a16:creationId xmlns:a16="http://schemas.microsoft.com/office/drawing/2014/main" id="{D59E99EF-B181-4B24-12D4-D584CCD62227}"/>
              </a:ext>
            </a:extLst>
          </p:cNvPr>
          <p:cNvSpPr txBox="1"/>
          <p:nvPr/>
        </p:nvSpPr>
        <p:spPr>
          <a:xfrm rot="20739419">
            <a:off x="3273457" y="2703707"/>
            <a:ext cx="8280920" cy="830997"/>
          </a:xfrm>
          <a:prstGeom prst="rect">
            <a:avLst/>
          </a:prstGeom>
          <a:solidFill>
            <a:srgbClr val="B4C7E7"/>
          </a:solidFill>
          <a:effectLst>
            <a:softEdge rad="0"/>
          </a:effectLst>
          <a:scene3d>
            <a:camera prst="orthographicFront"/>
            <a:lightRig rig="threePt" dir="t"/>
          </a:scene3d>
          <a:sp3d prstMaterial="matte">
            <a:bevelT w="165100" prst="coolSlant"/>
          </a:sp3d>
        </p:spPr>
        <p:txBody>
          <a:bodyPr wrap="square" rtlCol="0">
            <a:spAutoFit/>
          </a:bodyPr>
          <a:lstStyle/>
          <a:p>
            <a:pPr algn="ctr"/>
            <a:r>
              <a:rPr lang="de-DE" dirty="0"/>
              <a:t>Sie erhalten eine Rückmeldung zum Unterricht und können dies für Verbesserungsmaßnahmen nutzen.</a:t>
            </a:r>
            <a:endParaRPr lang="de-DE" strike="sngStrike" dirty="0"/>
          </a:p>
        </p:txBody>
      </p:sp>
    </p:spTree>
    <p:extLst>
      <p:ext uri="{BB962C8B-B14F-4D97-AF65-F5344CB8AC3E}">
        <p14:creationId xmlns:p14="http://schemas.microsoft.com/office/powerpoint/2010/main" val="16861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FFD4F-BC63-4272-9D10-65141AFAFF00}"/>
              </a:ext>
            </a:extLst>
          </p:cNvPr>
          <p:cNvSpPr txBox="1">
            <a:spLocks/>
          </p:cNvSpPr>
          <p:nvPr/>
        </p:nvSpPr>
        <p:spPr>
          <a:xfrm>
            <a:off x="2423592" y="519063"/>
            <a:ext cx="946351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de-DE" sz="2800" dirty="0">
                <a:solidFill>
                  <a:srgbClr val="E50046"/>
                </a:solidFill>
                <a:latin typeface="Arial"/>
                <a:ea typeface="Verdana" panose="020B0604030504040204" pitchFamily="34" charset="0"/>
                <a:cs typeface="Times New Roman" panose="02020603050405020304" pitchFamily="18" charset="0"/>
              </a:rPr>
              <a:t>Die Rolle der Lehrkraft im handlungsorientierten Unterricht</a:t>
            </a:r>
          </a:p>
        </p:txBody>
      </p:sp>
      <p:pic>
        <p:nvPicPr>
          <p:cNvPr id="3" name="Grafik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712" y="1340768"/>
            <a:ext cx="6840000" cy="5400000"/>
          </a:xfrm>
          <a:prstGeom prst="rect">
            <a:avLst/>
          </a:prstGeom>
          <a:noFill/>
          <a:ln>
            <a:noFill/>
          </a:ln>
        </p:spPr>
      </p:pic>
    </p:spTree>
    <p:extLst>
      <p:ext uri="{BB962C8B-B14F-4D97-AF65-F5344CB8AC3E}">
        <p14:creationId xmlns:p14="http://schemas.microsoft.com/office/powerpoint/2010/main" val="405533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772816"/>
            <a:ext cx="9001000" cy="3311500"/>
          </a:xfrm>
        </p:spPr>
        <p:txBody>
          <a:bodyPr/>
          <a:lstStyle/>
          <a:p>
            <a:pPr algn="ctr"/>
            <a:br>
              <a:rPr lang="de-DE" dirty="0"/>
            </a:br>
            <a:r>
              <a:rPr lang="de-DE" dirty="0"/>
              <a:t>In Kürze werden auf </a:t>
            </a:r>
            <a:r>
              <a:rPr lang="de-DE" dirty="0" err="1"/>
              <a:t>OpenELEC</a:t>
            </a:r>
            <a:r>
              <a:rPr lang="de-DE" dirty="0"/>
              <a:t> weiterführende Materialien bereitgestellt. </a:t>
            </a:r>
            <a:br>
              <a:rPr lang="de-DE" dirty="0"/>
            </a:br>
            <a:br>
              <a:rPr lang="de-DE" dirty="0"/>
            </a:br>
            <a:endParaRPr lang="de-DE" dirty="0">
              <a:solidFill>
                <a:srgbClr val="00B0F0"/>
              </a:solidFill>
            </a:endParaRPr>
          </a:p>
        </p:txBody>
      </p:sp>
      <p:sp>
        <p:nvSpPr>
          <p:cNvPr id="3" name="Titel 1">
            <a:extLst>
              <a:ext uri="{FF2B5EF4-FFF2-40B4-BE49-F238E27FC236}">
                <a16:creationId xmlns:a16="http://schemas.microsoft.com/office/drawing/2014/main" id="{63BFFD4F-BC63-4272-9D10-65141AFAFF00}"/>
              </a:ext>
            </a:extLst>
          </p:cNvPr>
          <p:cNvSpPr txBox="1">
            <a:spLocks/>
          </p:cNvSpPr>
          <p:nvPr/>
        </p:nvSpPr>
        <p:spPr>
          <a:xfrm>
            <a:off x="2423592" y="519063"/>
            <a:ext cx="946351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de-DE" sz="2800" dirty="0">
                <a:solidFill>
                  <a:srgbClr val="E50046"/>
                </a:solidFill>
                <a:latin typeface="Arial"/>
                <a:ea typeface="Verdana" panose="020B0604030504040204" pitchFamily="34" charset="0"/>
                <a:cs typeface="Times New Roman" panose="02020603050405020304" pitchFamily="18" charset="0"/>
              </a:rPr>
              <a:t>Wie geht es weiter…</a:t>
            </a:r>
          </a:p>
        </p:txBody>
      </p:sp>
    </p:spTree>
    <p:extLst>
      <p:ext uri="{BB962C8B-B14F-4D97-AF65-F5344CB8AC3E}">
        <p14:creationId xmlns:p14="http://schemas.microsoft.com/office/powerpoint/2010/main" val="1770610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63BFFD4F-BC63-4272-9D10-65141AFAFF00}"/>
              </a:ext>
            </a:extLst>
          </p:cNvPr>
          <p:cNvSpPr txBox="1">
            <a:spLocks/>
          </p:cNvSpPr>
          <p:nvPr/>
        </p:nvSpPr>
        <p:spPr>
          <a:xfrm>
            <a:off x="2427553" y="714992"/>
            <a:ext cx="946351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de-DE" sz="2800" dirty="0">
                <a:solidFill>
                  <a:srgbClr val="E50046"/>
                </a:solidFill>
                <a:latin typeface="Arial"/>
                <a:ea typeface="Verdana" panose="020B0604030504040204" pitchFamily="34" charset="0"/>
                <a:cs typeface="Times New Roman" panose="02020603050405020304" pitchFamily="18" charset="0"/>
              </a:rPr>
              <a:t>Was bietet die Leitlinie </a:t>
            </a:r>
            <a:r>
              <a:rPr lang="de-DE" sz="2800">
                <a:solidFill>
                  <a:srgbClr val="E50046"/>
                </a:solidFill>
                <a:latin typeface="Arial"/>
                <a:ea typeface="Verdana" panose="020B0604030504040204" pitchFamily="34" charset="0"/>
                <a:cs typeface="Times New Roman" panose="02020603050405020304" pitchFamily="18" charset="0"/>
              </a:rPr>
              <a:t>SchuCu-BBS 2024</a:t>
            </a:r>
            <a:endParaRPr lang="de-DE" sz="2800" dirty="0">
              <a:solidFill>
                <a:srgbClr val="E50046"/>
              </a:solidFill>
              <a:latin typeface="Arial"/>
              <a:ea typeface="Verdana" panose="020B0604030504040204" pitchFamily="34" charset="0"/>
              <a:cs typeface="Times New Roman" panose="02020603050405020304" pitchFamily="18" charset="0"/>
            </a:endParaRPr>
          </a:p>
        </p:txBody>
      </p:sp>
      <p:sp>
        <p:nvSpPr>
          <p:cNvPr id="9" name="Textfeld 8"/>
          <p:cNvSpPr txBox="1"/>
          <p:nvPr/>
        </p:nvSpPr>
        <p:spPr>
          <a:xfrm>
            <a:off x="2659311" y="1536568"/>
            <a:ext cx="9000000" cy="1361911"/>
          </a:xfrm>
          <a:prstGeom prst="rect">
            <a:avLst/>
          </a:prstGeom>
          <a:noFill/>
        </p:spPr>
        <p:txBody>
          <a:bodyPr wrap="square" rtlCol="0">
            <a:spAutoFit/>
          </a:bodyPr>
          <a:lstStyle/>
          <a:p>
            <a:pPr marL="342900" indent="-342900">
              <a:spcAft>
                <a:spcPts val="300"/>
              </a:spcAft>
              <a:buFont typeface="Arial" panose="020B0604020202020204" pitchFamily="34" charset="0"/>
              <a:buChar char="•"/>
              <a:defRPr/>
            </a:pPr>
            <a:r>
              <a:rPr lang="de-DE" sz="2000" b="1" dirty="0"/>
              <a:t>weist konkrete Planungsschritte zur Erstellung von Lernsituationen für schulische Curricula aus </a:t>
            </a:r>
            <a:r>
              <a:rPr lang="de-DE" sz="2000" dirty="0"/>
              <a:t>– mögliche Vorgehensweisen für die</a:t>
            </a:r>
            <a:br>
              <a:rPr lang="de-DE" sz="2000" dirty="0"/>
            </a:br>
            <a:r>
              <a:rPr lang="de-DE" sz="2000" dirty="0"/>
              <a:t>Bildungsgangs- und Fachgruppenarbeit.   </a:t>
            </a:r>
          </a:p>
          <a:p>
            <a:pPr marL="342900" marR="0" lvl="0" indent="-34290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Textfeld 11"/>
          <p:cNvSpPr txBox="1"/>
          <p:nvPr/>
        </p:nvSpPr>
        <p:spPr>
          <a:xfrm>
            <a:off x="2656614" y="2616026"/>
            <a:ext cx="9000000" cy="1669688"/>
          </a:xfrm>
          <a:prstGeom prst="rect">
            <a:avLst/>
          </a:prstGeom>
          <a:noFill/>
        </p:spPr>
        <p:txBody>
          <a:bodyPr wrap="square" rtlCol="0">
            <a:spAutoFit/>
          </a:bodyPr>
          <a:lstStyle/>
          <a:p>
            <a:pPr marL="342900" indent="-342900">
              <a:spcAft>
                <a:spcPts val="300"/>
              </a:spcAft>
              <a:buFont typeface="Arial" panose="020B0604020202020204" pitchFamily="34" charset="0"/>
              <a:buChar char="•"/>
              <a:defRPr/>
            </a:pPr>
            <a:r>
              <a:rPr lang="de-DE" sz="2000" b="1" dirty="0"/>
              <a:t>bietet wesentlich mehr Freiheiten zur Gestaltung von Lernsituationen </a:t>
            </a:r>
            <a:r>
              <a:rPr lang="de-DE" sz="2000" dirty="0"/>
              <a:t>– die Phasen der vollständigen Handlung können z. B. ausgedehnt,</a:t>
            </a:r>
            <a:br>
              <a:rPr lang="de-DE" sz="2000" dirty="0"/>
            </a:br>
            <a:r>
              <a:rPr lang="de-DE" sz="2000" dirty="0"/>
              <a:t>verkürzt, ineinander übergehend und somit insgesamt flexibler gestaltet werden.  </a:t>
            </a:r>
          </a:p>
          <a:p>
            <a:pPr marL="342900" marR="0" lvl="0" indent="-34290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Textfeld 12"/>
          <p:cNvSpPr txBox="1"/>
          <p:nvPr/>
        </p:nvSpPr>
        <p:spPr>
          <a:xfrm>
            <a:off x="2638218" y="4015313"/>
            <a:ext cx="9000000" cy="1323439"/>
          </a:xfrm>
          <a:prstGeom prst="rect">
            <a:avLst/>
          </a:prstGeom>
          <a:noFill/>
        </p:spPr>
        <p:txBody>
          <a:bodyPr wrap="square" rtlCol="0">
            <a:spAutoFit/>
          </a:bodyPr>
          <a:lstStyle/>
          <a:p>
            <a:pPr marL="342900" lvl="0" indent="-342900">
              <a:spcAft>
                <a:spcPts val="300"/>
              </a:spcAft>
              <a:buFont typeface="Arial" panose="020B0604020202020204" pitchFamily="34" charset="0"/>
              <a:buChar char="•"/>
              <a:defRPr/>
            </a:pPr>
            <a:r>
              <a:rPr lang="de-DE" sz="2000" b="1" dirty="0"/>
              <a:t>bietet die Möglichkeit, von einer Ausformulierung der Handlungsphasen abzusehen </a:t>
            </a:r>
            <a:r>
              <a:rPr lang="de-DE" sz="2000" dirty="0"/>
              <a:t>– die strukturgebenden Phasen der vollständigen Handlung liegen weiterhin dem handlungsorientierten Unterricht zu Grunde.</a:t>
            </a: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Textfeld 13"/>
          <p:cNvSpPr txBox="1"/>
          <p:nvPr/>
        </p:nvSpPr>
        <p:spPr>
          <a:xfrm>
            <a:off x="2605751" y="5432895"/>
            <a:ext cx="9000000" cy="1361911"/>
          </a:xfrm>
          <a:prstGeom prst="rect">
            <a:avLst/>
          </a:prstGeom>
          <a:noFill/>
        </p:spPr>
        <p:txBody>
          <a:bodyPr wrap="square" rtlCol="0">
            <a:spAutoFit/>
          </a:bodyPr>
          <a:lstStyle/>
          <a:p>
            <a:pPr marL="342900" indent="-342900">
              <a:spcAft>
                <a:spcPts val="300"/>
              </a:spcAft>
              <a:buFont typeface="Arial" panose="020B0604020202020204" pitchFamily="34" charset="0"/>
              <a:buChar char="•"/>
              <a:defRPr/>
            </a:pPr>
            <a:r>
              <a:rPr lang="de-DE" sz="2000" b="1" dirty="0"/>
              <a:t>verdeutlicht erstmals die Rolle der Lehrkraft im handlungsorientierten Unterricht </a:t>
            </a:r>
            <a:r>
              <a:rPr lang="de-DE" sz="2000" dirty="0"/>
              <a:t>– entlang der Phasen der vollständigen Handlung sind</a:t>
            </a:r>
            <a:br>
              <a:rPr lang="de-DE" sz="2000" dirty="0"/>
            </a:br>
            <a:r>
              <a:rPr lang="de-DE" sz="2000" dirty="0"/>
              <a:t>beispielhaft Aufgaben zu finden.  </a:t>
            </a:r>
          </a:p>
          <a:p>
            <a:pPr marL="342900" marR="0" lvl="0" indent="-342900" algn="l" defTabSz="914400" rtl="0" eaLnBrk="0" fontAlgn="base" latinLnBrk="0" hangingPunct="0">
              <a:lnSpc>
                <a:spcPct val="100000"/>
              </a:lnSpc>
              <a:spcBef>
                <a:spcPct val="0"/>
              </a:spcBef>
              <a:spcAft>
                <a:spcPts val="300"/>
              </a:spcAft>
              <a:buClrTx/>
              <a:buSzTx/>
              <a:buFont typeface="Arial" panose="020B0604020202020204" pitchFamily="34" charset="0"/>
              <a:buChar char="•"/>
              <a:tabLst/>
              <a:defRPr/>
            </a:pPr>
            <a:endParaRPr kumimoji="0" lang="de-DE"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878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B8B7A42-F685-1BC6-F232-4E5E8611D35A}"/>
              </a:ext>
            </a:extLst>
          </p:cNvPr>
          <p:cNvSpPr txBox="1">
            <a:spLocks/>
          </p:cNvSpPr>
          <p:nvPr/>
        </p:nvSpPr>
        <p:spPr>
          <a:xfrm>
            <a:off x="2783585" y="908720"/>
            <a:ext cx="8543925" cy="103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2800" dirty="0">
              <a:solidFill>
                <a:srgbClr val="E50046"/>
              </a:solidFill>
              <a:ea typeface="Verdana" panose="020B0604030504040204" pitchFamily="34" charset="0"/>
              <a:cs typeface="Times New Roman" panose="02020603050405020304" pitchFamily="18" charset="0"/>
            </a:endParaRPr>
          </a:p>
        </p:txBody>
      </p:sp>
      <p:sp>
        <p:nvSpPr>
          <p:cNvPr id="10" name="Textfeld 9"/>
          <p:cNvSpPr txBox="1"/>
          <p:nvPr/>
        </p:nvSpPr>
        <p:spPr>
          <a:xfrm>
            <a:off x="2470526" y="1628800"/>
            <a:ext cx="8856984" cy="5270674"/>
          </a:xfrm>
          <a:prstGeom prst="rect">
            <a:avLst/>
          </a:prstGeom>
          <a:noFill/>
        </p:spPr>
        <p:txBody>
          <a:bodyPr wrap="square" rtlCol="0">
            <a:spAutoFit/>
          </a:bodyPr>
          <a:lstStyle/>
          <a:p>
            <a:pPr marL="311150">
              <a:spcAft>
                <a:spcPts val="300"/>
              </a:spcAft>
            </a:pPr>
            <a:r>
              <a:rPr lang="de-DE" sz="2300" dirty="0"/>
              <a:t>Analyse der Leitlinie SchuCu-BBS (Stand 2017/2018) durch die Kommission 524 unter Berücksichtigung folgender Aspekte:</a:t>
            </a:r>
          </a:p>
          <a:p>
            <a:pPr marL="311150">
              <a:spcAft>
                <a:spcPts val="300"/>
              </a:spcAft>
            </a:pPr>
            <a:endParaRPr lang="de-DE" sz="1000" dirty="0"/>
          </a:p>
          <a:p>
            <a:pPr marL="654050" indent="-342900">
              <a:spcAft>
                <a:spcPts val="300"/>
              </a:spcAft>
              <a:buFont typeface="Arial" panose="020B0604020202020204" pitchFamily="34" charset="0"/>
              <a:buChar char="•"/>
            </a:pPr>
            <a:r>
              <a:rPr lang="de-DE" sz="2300" dirty="0"/>
              <a:t>Allgemeine Rückmeldungen aus Beratungen der Fachberatungen-BBS und QM-Prozessberatung-BBS und der Studienseminare </a:t>
            </a:r>
            <a:r>
              <a:rPr lang="de-DE" sz="2300" dirty="0" err="1"/>
              <a:t>LbS</a:t>
            </a:r>
            <a:endParaRPr lang="de-DE" sz="2300" dirty="0"/>
          </a:p>
          <a:p>
            <a:pPr marL="311150">
              <a:spcAft>
                <a:spcPts val="300"/>
              </a:spcAft>
            </a:pPr>
            <a:endParaRPr lang="de-DE" sz="1000" dirty="0"/>
          </a:p>
          <a:p>
            <a:pPr marL="654050" indent="-342900">
              <a:spcAft>
                <a:spcPts val="300"/>
              </a:spcAft>
              <a:buFont typeface="Arial" panose="020B0604020202020204" pitchFamily="34" charset="0"/>
              <a:buChar char="•"/>
            </a:pPr>
            <a:r>
              <a:rPr lang="de-DE" sz="2300" dirty="0"/>
              <a:t>Erfahrungen der Kommissionsmitglieder aus Schule und Unterricht</a:t>
            </a:r>
          </a:p>
          <a:p>
            <a:pPr marL="311150">
              <a:spcAft>
                <a:spcPts val="300"/>
              </a:spcAft>
            </a:pPr>
            <a:endParaRPr lang="de-DE" sz="1000" dirty="0"/>
          </a:p>
          <a:p>
            <a:pPr marL="654050" indent="-342900">
              <a:spcAft>
                <a:spcPts val="300"/>
              </a:spcAft>
              <a:buFont typeface="Arial" panose="020B0604020202020204" pitchFamily="34" charset="0"/>
              <a:buChar char="•"/>
            </a:pPr>
            <a:r>
              <a:rPr lang="de-DE" sz="2300" dirty="0"/>
              <a:t>Rückmeldungen aus der Kommission K498 „UB-BBS“: Kommission zur Überarbeitung und Weiterentwicklung der Beobachtungs- und Bewertungsbögen zwecks Abstimmung auf die Leitlinie SchuCu-BBS </a:t>
            </a:r>
          </a:p>
          <a:p>
            <a:pPr marL="654050" indent="-342900">
              <a:spcAft>
                <a:spcPts val="300"/>
              </a:spcAft>
              <a:buFont typeface="Arial" panose="020B0604020202020204" pitchFamily="34" charset="0"/>
              <a:buChar char="•"/>
            </a:pPr>
            <a:endParaRPr lang="de-DE" sz="2300" dirty="0"/>
          </a:p>
        </p:txBody>
      </p:sp>
      <p:sp>
        <p:nvSpPr>
          <p:cNvPr id="2" name="Titel 2">
            <a:extLst>
              <a:ext uri="{FF2B5EF4-FFF2-40B4-BE49-F238E27FC236}">
                <a16:creationId xmlns:a16="http://schemas.microsoft.com/office/drawing/2014/main" id="{E769930A-2E93-EC68-DCD2-09B33A790E7F}"/>
              </a:ext>
            </a:extLst>
          </p:cNvPr>
          <p:cNvSpPr>
            <a:spLocks noGrp="1"/>
          </p:cNvSpPr>
          <p:nvPr>
            <p:ph type="title"/>
          </p:nvPr>
        </p:nvSpPr>
        <p:spPr>
          <a:xfrm>
            <a:off x="2470526" y="836712"/>
            <a:ext cx="9433048" cy="522000"/>
          </a:xfrm>
        </p:spPr>
        <p:txBody>
          <a:bodyPr/>
          <a:lstStyle/>
          <a:p>
            <a:pPr algn="ctr"/>
            <a:r>
              <a:rPr lang="de-DE" dirty="0">
                <a:solidFill>
                  <a:srgbClr val="E50046"/>
                </a:solidFill>
                <a:latin typeface="+mn-lt"/>
              </a:rPr>
              <a:t>Warum wurde die Leitlinie SchuCu-BBS weiterentwickelt?</a:t>
            </a:r>
          </a:p>
        </p:txBody>
      </p:sp>
    </p:spTree>
    <p:extLst>
      <p:ext uri="{BB962C8B-B14F-4D97-AF65-F5344CB8AC3E}">
        <p14:creationId xmlns:p14="http://schemas.microsoft.com/office/powerpoint/2010/main" val="184542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B8B7A42-F685-1BC6-F232-4E5E8611D35A}"/>
              </a:ext>
            </a:extLst>
          </p:cNvPr>
          <p:cNvSpPr txBox="1">
            <a:spLocks/>
          </p:cNvSpPr>
          <p:nvPr/>
        </p:nvSpPr>
        <p:spPr>
          <a:xfrm>
            <a:off x="2783585" y="908720"/>
            <a:ext cx="8543925" cy="103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2800" dirty="0">
              <a:solidFill>
                <a:srgbClr val="E50046"/>
              </a:solidFill>
              <a:ea typeface="Verdana" panose="020B0604030504040204" pitchFamily="34" charset="0"/>
              <a:cs typeface="Times New Roman" panose="02020603050405020304" pitchFamily="18" charset="0"/>
            </a:endParaRPr>
          </a:p>
        </p:txBody>
      </p:sp>
      <p:sp>
        <p:nvSpPr>
          <p:cNvPr id="6" name="Titel 2"/>
          <p:cNvSpPr>
            <a:spLocks noGrp="1"/>
          </p:cNvSpPr>
          <p:nvPr>
            <p:ph type="title"/>
          </p:nvPr>
        </p:nvSpPr>
        <p:spPr>
          <a:xfrm>
            <a:off x="2567608" y="764704"/>
            <a:ext cx="9433048" cy="522000"/>
          </a:xfrm>
        </p:spPr>
        <p:txBody>
          <a:bodyPr/>
          <a:lstStyle/>
          <a:p>
            <a:pPr algn="ctr"/>
            <a:r>
              <a:rPr lang="de-DE" dirty="0">
                <a:solidFill>
                  <a:srgbClr val="E50046"/>
                </a:solidFill>
                <a:latin typeface="+mn-lt"/>
              </a:rPr>
              <a:t>Warum wurde die Leitlinie SchuCu-BBS weiterentwickelt?</a:t>
            </a:r>
          </a:p>
        </p:txBody>
      </p:sp>
      <p:sp>
        <p:nvSpPr>
          <p:cNvPr id="2" name="Textfeld 1"/>
          <p:cNvSpPr txBox="1"/>
          <p:nvPr/>
        </p:nvSpPr>
        <p:spPr>
          <a:xfrm>
            <a:off x="2279576" y="5661248"/>
            <a:ext cx="4935946" cy="1015663"/>
          </a:xfrm>
          <a:prstGeom prst="rect">
            <a:avLst/>
          </a:prstGeom>
          <a:noFill/>
        </p:spPr>
        <p:txBody>
          <a:bodyPr wrap="square" rtlCol="0">
            <a:spAutoFit/>
          </a:bodyPr>
          <a:lstStyle/>
          <a:p>
            <a:pPr algn="ctr"/>
            <a:r>
              <a:rPr lang="de-DE" sz="2000" dirty="0"/>
              <a:t>Strategischer Handlungsrahmen 2022 löst den Strategischen Entwicklungsrahmen (2015) ab</a:t>
            </a:r>
          </a:p>
        </p:txBody>
      </p:sp>
      <p:pic>
        <p:nvPicPr>
          <p:cNvPr id="5" name="Grafik 4"/>
          <p:cNvPicPr>
            <a:picLocks noChangeAspect="1"/>
          </p:cNvPicPr>
          <p:nvPr/>
        </p:nvPicPr>
        <p:blipFill>
          <a:blip r:embed="rId3"/>
          <a:stretch>
            <a:fillRect/>
          </a:stretch>
        </p:blipFill>
        <p:spPr>
          <a:xfrm>
            <a:off x="7205511" y="1647165"/>
            <a:ext cx="4810586" cy="3348000"/>
          </a:xfrm>
          <a:prstGeom prst="rect">
            <a:avLst/>
          </a:prstGeom>
        </p:spPr>
      </p:pic>
      <p:pic>
        <p:nvPicPr>
          <p:cNvPr id="11" name="Grafik 10">
            <a:extLst>
              <a:ext uri="{FF2B5EF4-FFF2-40B4-BE49-F238E27FC236}">
                <a16:creationId xmlns:a16="http://schemas.microsoft.com/office/drawing/2014/main" id="{64628891-F91A-5A38-4729-1BA662001525}"/>
              </a:ext>
            </a:extLst>
          </p:cNvPr>
          <p:cNvPicPr>
            <a:picLocks noChangeAspect="1"/>
          </p:cNvPicPr>
          <p:nvPr/>
        </p:nvPicPr>
        <p:blipFill>
          <a:blip r:embed="rId4"/>
          <a:stretch>
            <a:fillRect/>
          </a:stretch>
        </p:blipFill>
        <p:spPr>
          <a:xfrm>
            <a:off x="2337819" y="1660360"/>
            <a:ext cx="4823944" cy="3132000"/>
          </a:xfrm>
          <a:prstGeom prst="rect">
            <a:avLst/>
          </a:prstGeom>
        </p:spPr>
      </p:pic>
      <p:sp>
        <p:nvSpPr>
          <p:cNvPr id="12" name="Pfeil: nach unten 11">
            <a:extLst>
              <a:ext uri="{FF2B5EF4-FFF2-40B4-BE49-F238E27FC236}">
                <a16:creationId xmlns:a16="http://schemas.microsoft.com/office/drawing/2014/main" id="{C6A5B1F1-9DA2-44FE-52B5-0DCF243675ED}"/>
              </a:ext>
            </a:extLst>
          </p:cNvPr>
          <p:cNvSpPr/>
          <p:nvPr/>
        </p:nvSpPr>
        <p:spPr>
          <a:xfrm>
            <a:off x="4555235" y="4943480"/>
            <a:ext cx="389113" cy="415527"/>
          </a:xfrm>
          <a:prstGeom prst="downArrow">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D9C43DA-7479-615E-F072-5B595B69F458}"/>
              </a:ext>
            </a:extLst>
          </p:cNvPr>
          <p:cNvSpPr txBox="1"/>
          <p:nvPr/>
        </p:nvSpPr>
        <p:spPr>
          <a:xfrm>
            <a:off x="8110601" y="5661248"/>
            <a:ext cx="3000404" cy="707886"/>
          </a:xfrm>
          <a:prstGeom prst="rect">
            <a:avLst/>
          </a:prstGeom>
          <a:noFill/>
        </p:spPr>
        <p:txBody>
          <a:bodyPr wrap="square" rtlCol="0">
            <a:spAutoFit/>
          </a:bodyPr>
          <a:lstStyle/>
          <a:p>
            <a:pPr algn="ctr"/>
            <a:r>
              <a:rPr lang="de-DE" sz="2000" dirty="0"/>
              <a:t>Weiterentwicklung </a:t>
            </a:r>
          </a:p>
          <a:p>
            <a:pPr algn="ctr"/>
            <a:r>
              <a:rPr lang="de-DE" sz="2000" dirty="0"/>
              <a:t>KAM-BBS 2022</a:t>
            </a:r>
            <a:endParaRPr lang="de-DE" sz="2000" strike="sngStrike" dirty="0"/>
          </a:p>
        </p:txBody>
      </p:sp>
      <p:sp>
        <p:nvSpPr>
          <p:cNvPr id="10" name="Pfeil: nach unten 11">
            <a:extLst>
              <a:ext uri="{FF2B5EF4-FFF2-40B4-BE49-F238E27FC236}">
                <a16:creationId xmlns:a16="http://schemas.microsoft.com/office/drawing/2014/main" id="{C6A5B1F1-9DA2-44FE-52B5-0DCF243675ED}"/>
              </a:ext>
            </a:extLst>
          </p:cNvPr>
          <p:cNvSpPr/>
          <p:nvPr/>
        </p:nvSpPr>
        <p:spPr>
          <a:xfrm>
            <a:off x="9416247" y="4943480"/>
            <a:ext cx="389113" cy="415527"/>
          </a:xfrm>
          <a:prstGeom prst="downArrow">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50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B8B7A42-F685-1BC6-F232-4E5E8611D35A}"/>
              </a:ext>
            </a:extLst>
          </p:cNvPr>
          <p:cNvSpPr txBox="1">
            <a:spLocks/>
          </p:cNvSpPr>
          <p:nvPr/>
        </p:nvSpPr>
        <p:spPr>
          <a:xfrm>
            <a:off x="2783585" y="908720"/>
            <a:ext cx="8543925" cy="1037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endParaRPr>
          </a:p>
        </p:txBody>
      </p:sp>
      <p:sp>
        <p:nvSpPr>
          <p:cNvPr id="3" name="Textfeld 2"/>
          <p:cNvSpPr txBox="1"/>
          <p:nvPr/>
        </p:nvSpPr>
        <p:spPr>
          <a:xfrm>
            <a:off x="2237291" y="674640"/>
            <a:ext cx="9636511"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800" i="0" u="none" strike="noStrike" kern="1200" cap="none" spc="0" normalizeH="0" baseline="0" noProof="0" dirty="0">
                <a:ln>
                  <a:noFill/>
                </a:ln>
                <a:solidFill>
                  <a:srgbClr val="E50046"/>
                </a:solidFill>
                <a:effectLst/>
                <a:uLnTx/>
                <a:uFillTx/>
                <a:latin typeface="Arial" panose="020B0604020202020204" pitchFamily="34" charset="0"/>
                <a:ea typeface="+mn-ea"/>
                <a:cs typeface="+mn-cs"/>
              </a:rPr>
              <a:t>Analyse: Leitlinie SchuCu-BBS (Stand 2017/2018)</a:t>
            </a:r>
          </a:p>
        </p:txBody>
      </p:sp>
      <p:sp>
        <p:nvSpPr>
          <p:cNvPr id="5" name="Gleichschenkliges Dreieck 4">
            <a:extLst>
              <a:ext uri="{FF2B5EF4-FFF2-40B4-BE49-F238E27FC236}">
                <a16:creationId xmlns:a16="http://schemas.microsoft.com/office/drawing/2014/main" id="{2F2E11F8-C73A-CAB7-BC17-9C7B3397DA24}"/>
              </a:ext>
            </a:extLst>
          </p:cNvPr>
          <p:cNvSpPr/>
          <p:nvPr/>
        </p:nvSpPr>
        <p:spPr>
          <a:xfrm>
            <a:off x="6528048" y="6309320"/>
            <a:ext cx="1008114" cy="36004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r Verbinder 6">
            <a:extLst>
              <a:ext uri="{FF2B5EF4-FFF2-40B4-BE49-F238E27FC236}">
                <a16:creationId xmlns:a16="http://schemas.microsoft.com/office/drawing/2014/main" id="{263FAAED-C3EA-9990-0E35-9CC91AD0D6B2}"/>
              </a:ext>
            </a:extLst>
          </p:cNvPr>
          <p:cNvCxnSpPr>
            <a:cxnSpLocks/>
          </p:cNvCxnSpPr>
          <p:nvPr/>
        </p:nvCxnSpPr>
        <p:spPr>
          <a:xfrm>
            <a:off x="3539717" y="5949280"/>
            <a:ext cx="6984776" cy="486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05F8D619-99B7-9DC3-115C-AA34A8347DB8}"/>
              </a:ext>
            </a:extLst>
          </p:cNvPr>
          <p:cNvGrpSpPr/>
          <p:nvPr/>
        </p:nvGrpSpPr>
        <p:grpSpPr>
          <a:xfrm>
            <a:off x="3663630" y="4293945"/>
            <a:ext cx="2592000" cy="800320"/>
            <a:chOff x="5467796" y="1792337"/>
            <a:chExt cx="2317456" cy="800320"/>
          </a:xfrm>
          <a:solidFill>
            <a:srgbClr val="B4C7E7"/>
          </a:solidFill>
        </p:grpSpPr>
        <p:sp>
          <p:nvSpPr>
            <p:cNvPr id="17" name="Rechteck: abgerundete Ecken 16">
              <a:extLst>
                <a:ext uri="{FF2B5EF4-FFF2-40B4-BE49-F238E27FC236}">
                  <a16:creationId xmlns:a16="http://schemas.microsoft.com/office/drawing/2014/main" id="{8B73E0B2-5642-4923-AE16-3F8BD23245A6}"/>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8" name="Rechteck: abgerundete Ecken 4">
              <a:extLst>
                <a:ext uri="{FF2B5EF4-FFF2-40B4-BE49-F238E27FC236}">
                  <a16:creationId xmlns:a16="http://schemas.microsoft.com/office/drawing/2014/main" id="{E6844F92-9DB3-D519-1160-DF325F2EF4E8}"/>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Mehrwert für </a:t>
              </a:r>
              <a:r>
                <a:rPr lang="de-DE" sz="1200" dirty="0" err="1">
                  <a:solidFill>
                    <a:schemeClr val="tx1"/>
                  </a:solidFill>
                </a:rPr>
                <a:t>SuS</a:t>
              </a:r>
              <a:r>
                <a:rPr lang="de-DE" sz="1200" dirty="0">
                  <a:solidFill>
                    <a:schemeClr val="tx1"/>
                  </a:solidFill>
                </a:rPr>
                <a:t> und den eigenen Unterricht verdeutlichen</a:t>
              </a:r>
            </a:p>
          </p:txBody>
        </p:sp>
      </p:grpSp>
      <p:grpSp>
        <p:nvGrpSpPr>
          <p:cNvPr id="28" name="Gruppieren 27">
            <a:extLst>
              <a:ext uri="{FF2B5EF4-FFF2-40B4-BE49-F238E27FC236}">
                <a16:creationId xmlns:a16="http://schemas.microsoft.com/office/drawing/2014/main" id="{B3C11935-4F09-6CE6-EB33-6BFB7ED5D89C}"/>
              </a:ext>
            </a:extLst>
          </p:cNvPr>
          <p:cNvGrpSpPr/>
          <p:nvPr/>
        </p:nvGrpSpPr>
        <p:grpSpPr>
          <a:xfrm>
            <a:off x="3824716" y="1787159"/>
            <a:ext cx="2592000" cy="713339"/>
            <a:chOff x="1883407" y="547277"/>
            <a:chExt cx="2335205" cy="1299292"/>
          </a:xfrm>
          <a:solidFill>
            <a:srgbClr val="4472C4"/>
          </a:solidFill>
        </p:grpSpPr>
        <p:sp>
          <p:nvSpPr>
            <p:cNvPr id="29" name="Rechteck: abgerundete Ecken 28">
              <a:extLst>
                <a:ext uri="{FF2B5EF4-FFF2-40B4-BE49-F238E27FC236}">
                  <a16:creationId xmlns:a16="http://schemas.microsoft.com/office/drawing/2014/main" id="{E49348D1-D6AB-176C-866C-0B61A361E200}"/>
                </a:ext>
              </a:extLst>
            </p:cNvPr>
            <p:cNvSpPr/>
            <p:nvPr/>
          </p:nvSpPr>
          <p:spPr>
            <a:xfrm>
              <a:off x="1883407" y="547277"/>
              <a:ext cx="2335205" cy="1297336"/>
            </a:xfrm>
            <a:prstGeom prst="roundRect">
              <a:avLst>
                <a:gd name="adj" fmla="val 10000"/>
              </a:avLst>
            </a:prstGeom>
            <a:grpFill/>
            <a:ln>
              <a:solidFill>
                <a:srgbClr val="4472C4"/>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30" name="Rechteck: abgerundete Ecken 4">
              <a:extLst>
                <a:ext uri="{FF2B5EF4-FFF2-40B4-BE49-F238E27FC236}">
                  <a16:creationId xmlns:a16="http://schemas.microsoft.com/office/drawing/2014/main" id="{4C2E32F2-6F64-8C11-8B00-286E71889CEC}"/>
                </a:ext>
              </a:extLst>
            </p:cNvPr>
            <p:cNvSpPr txBox="1"/>
            <p:nvPr/>
          </p:nvSpPr>
          <p:spPr>
            <a:xfrm>
              <a:off x="1959403" y="625229"/>
              <a:ext cx="2259209" cy="1221340"/>
            </a:xfrm>
            <a:prstGeom prst="rect">
              <a:avLst/>
            </a:prstGeom>
            <a:solidFill>
              <a:srgbClr val="4472C4"/>
            </a:solidFill>
            <a:ln>
              <a:solidFill>
                <a:srgbClr val="4472C4"/>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de-DE" sz="2000" b="1" kern="1200" dirty="0">
                  <a:solidFill>
                    <a:schemeClr val="bg1"/>
                  </a:solidFill>
                </a:rPr>
                <a:t>Verbesserungs-potenziale</a:t>
              </a:r>
              <a:endParaRPr lang="de-DE" sz="3200" b="1" kern="1200" dirty="0">
                <a:solidFill>
                  <a:schemeClr val="bg1"/>
                </a:solidFill>
              </a:endParaRPr>
            </a:p>
          </p:txBody>
        </p:sp>
      </p:grpSp>
      <p:grpSp>
        <p:nvGrpSpPr>
          <p:cNvPr id="31" name="Gruppieren 30">
            <a:extLst>
              <a:ext uri="{FF2B5EF4-FFF2-40B4-BE49-F238E27FC236}">
                <a16:creationId xmlns:a16="http://schemas.microsoft.com/office/drawing/2014/main" id="{5AF5DDC0-B045-1B8B-48F0-7BC3A1B2724D}"/>
              </a:ext>
            </a:extLst>
          </p:cNvPr>
          <p:cNvGrpSpPr/>
          <p:nvPr/>
        </p:nvGrpSpPr>
        <p:grpSpPr>
          <a:xfrm>
            <a:off x="8176540" y="1188800"/>
            <a:ext cx="2592000" cy="712265"/>
            <a:chOff x="1826380" y="0"/>
            <a:chExt cx="2335205" cy="1297336"/>
          </a:xfrm>
          <a:solidFill>
            <a:srgbClr val="4472C4"/>
          </a:solidFill>
        </p:grpSpPr>
        <p:sp>
          <p:nvSpPr>
            <p:cNvPr id="32" name="Rechteck: abgerundete Ecken 31">
              <a:extLst>
                <a:ext uri="{FF2B5EF4-FFF2-40B4-BE49-F238E27FC236}">
                  <a16:creationId xmlns:a16="http://schemas.microsoft.com/office/drawing/2014/main" id="{57287193-A130-7969-22AB-1D6359CBDBE8}"/>
                </a:ext>
              </a:extLst>
            </p:cNvPr>
            <p:cNvSpPr/>
            <p:nvPr/>
          </p:nvSpPr>
          <p:spPr>
            <a:xfrm>
              <a:off x="1826380" y="0"/>
              <a:ext cx="2335205" cy="1297336"/>
            </a:xfrm>
            <a:prstGeom prst="roundRect">
              <a:avLst>
                <a:gd name="adj" fmla="val 10000"/>
              </a:avLst>
            </a:prstGeom>
            <a:grpFill/>
            <a:ln>
              <a:solidFill>
                <a:srgbClr val="4472C4"/>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33" name="Rechteck: abgerundete Ecken 4">
              <a:extLst>
                <a:ext uri="{FF2B5EF4-FFF2-40B4-BE49-F238E27FC236}">
                  <a16:creationId xmlns:a16="http://schemas.microsoft.com/office/drawing/2014/main" id="{7333BFB9-8EAE-BDA0-05CA-009505FC8EDD}"/>
                </a:ext>
              </a:extLst>
            </p:cNvPr>
            <p:cNvSpPr txBox="1"/>
            <p:nvPr/>
          </p:nvSpPr>
          <p:spPr>
            <a:xfrm>
              <a:off x="1864378" y="37998"/>
              <a:ext cx="2259209" cy="1221340"/>
            </a:xfrm>
            <a:prstGeom prst="rect">
              <a:avLst/>
            </a:prstGeom>
            <a:grpFill/>
            <a:ln>
              <a:solidFill>
                <a:srgbClr val="4472C4"/>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de-DE" sz="2000" b="1" dirty="0">
                  <a:solidFill>
                    <a:schemeClr val="bg1"/>
                  </a:solidFill>
                </a:rPr>
                <a:t>Stärken</a:t>
              </a:r>
              <a:endParaRPr lang="de-DE" sz="2000" b="1" kern="1200" dirty="0">
                <a:solidFill>
                  <a:schemeClr val="bg1"/>
                </a:solidFill>
              </a:endParaRPr>
            </a:p>
          </p:txBody>
        </p:sp>
      </p:grpSp>
      <p:grpSp>
        <p:nvGrpSpPr>
          <p:cNvPr id="36" name="Gruppieren 35">
            <a:extLst>
              <a:ext uri="{FF2B5EF4-FFF2-40B4-BE49-F238E27FC236}">
                <a16:creationId xmlns:a16="http://schemas.microsoft.com/office/drawing/2014/main" id="{42996B28-8379-D2B7-08C4-487FA0402126}"/>
              </a:ext>
            </a:extLst>
          </p:cNvPr>
          <p:cNvGrpSpPr/>
          <p:nvPr/>
        </p:nvGrpSpPr>
        <p:grpSpPr>
          <a:xfrm>
            <a:off x="3729639" y="3461080"/>
            <a:ext cx="2592000" cy="800320"/>
            <a:chOff x="5467796" y="1792337"/>
            <a:chExt cx="2317456" cy="800320"/>
          </a:xfrm>
          <a:solidFill>
            <a:srgbClr val="B4C7E7"/>
          </a:solidFill>
        </p:grpSpPr>
        <p:sp>
          <p:nvSpPr>
            <p:cNvPr id="37" name="Rechteck: abgerundete Ecken 36">
              <a:extLst>
                <a:ext uri="{FF2B5EF4-FFF2-40B4-BE49-F238E27FC236}">
                  <a16:creationId xmlns:a16="http://schemas.microsoft.com/office/drawing/2014/main" id="{785C9054-7828-3DAC-34C2-1B98FE530F53}"/>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38" name="Rechteck: abgerundete Ecken 4">
              <a:extLst>
                <a:ext uri="{FF2B5EF4-FFF2-40B4-BE49-F238E27FC236}">
                  <a16:creationId xmlns:a16="http://schemas.microsoft.com/office/drawing/2014/main" id="{8C4064BC-DDD9-7C14-0BD9-3B0D6CEDF484}"/>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Einzeldokumente in einen verständlichen Kontext bringen und grafische Visualisierungen stärken</a:t>
              </a:r>
            </a:p>
          </p:txBody>
        </p:sp>
      </p:grpSp>
      <p:grpSp>
        <p:nvGrpSpPr>
          <p:cNvPr id="39" name="Gruppieren 38">
            <a:extLst>
              <a:ext uri="{FF2B5EF4-FFF2-40B4-BE49-F238E27FC236}">
                <a16:creationId xmlns:a16="http://schemas.microsoft.com/office/drawing/2014/main" id="{6E8C6265-0B05-8727-6E14-7BEBD6795701}"/>
              </a:ext>
            </a:extLst>
          </p:cNvPr>
          <p:cNvGrpSpPr/>
          <p:nvPr/>
        </p:nvGrpSpPr>
        <p:grpSpPr>
          <a:xfrm>
            <a:off x="3799959" y="2628680"/>
            <a:ext cx="2592000" cy="800320"/>
            <a:chOff x="5467796" y="1792337"/>
            <a:chExt cx="2317456" cy="800320"/>
          </a:xfrm>
          <a:solidFill>
            <a:srgbClr val="B4C7E7"/>
          </a:solidFill>
        </p:grpSpPr>
        <p:sp>
          <p:nvSpPr>
            <p:cNvPr id="40" name="Rechteck: abgerundete Ecken 39">
              <a:extLst>
                <a:ext uri="{FF2B5EF4-FFF2-40B4-BE49-F238E27FC236}">
                  <a16:creationId xmlns:a16="http://schemas.microsoft.com/office/drawing/2014/main" id="{C15E2EDC-6228-C4EF-B5BE-23B0E82193D4}"/>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41" name="Rechteck: abgerundete Ecken 4">
              <a:extLst>
                <a:ext uri="{FF2B5EF4-FFF2-40B4-BE49-F238E27FC236}">
                  <a16:creationId xmlns:a16="http://schemas.microsoft.com/office/drawing/2014/main" id="{71D47845-4B3E-1B2C-48AB-A5BBD3745FE0}"/>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Zusammenhänge und Vorgehensweise verdeutlichen (didaktisch-methodische Planung, Jahresplanung, Lern- und Handlungssituation)</a:t>
              </a:r>
            </a:p>
          </p:txBody>
        </p:sp>
      </p:grpSp>
      <p:grpSp>
        <p:nvGrpSpPr>
          <p:cNvPr id="42" name="Gruppieren 41">
            <a:extLst>
              <a:ext uri="{FF2B5EF4-FFF2-40B4-BE49-F238E27FC236}">
                <a16:creationId xmlns:a16="http://schemas.microsoft.com/office/drawing/2014/main" id="{4F6C5346-68D4-1642-65E6-CC2C9FC53723}"/>
              </a:ext>
            </a:extLst>
          </p:cNvPr>
          <p:cNvGrpSpPr/>
          <p:nvPr/>
        </p:nvGrpSpPr>
        <p:grpSpPr>
          <a:xfrm>
            <a:off x="3593233" y="5124658"/>
            <a:ext cx="2592000" cy="800320"/>
            <a:chOff x="5467796" y="1792337"/>
            <a:chExt cx="2317456" cy="800320"/>
          </a:xfrm>
          <a:solidFill>
            <a:srgbClr val="B4C7E7"/>
          </a:solidFill>
        </p:grpSpPr>
        <p:sp>
          <p:nvSpPr>
            <p:cNvPr id="43" name="Rechteck: abgerundete Ecken 42">
              <a:extLst>
                <a:ext uri="{FF2B5EF4-FFF2-40B4-BE49-F238E27FC236}">
                  <a16:creationId xmlns:a16="http://schemas.microsoft.com/office/drawing/2014/main" id="{470E8F32-42FC-6D30-C8BB-B9EC0C99EA05}"/>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44" name="Rechteck: abgerundete Ecken 4">
              <a:extLst>
                <a:ext uri="{FF2B5EF4-FFF2-40B4-BE49-F238E27FC236}">
                  <a16:creationId xmlns:a16="http://schemas.microsoft.com/office/drawing/2014/main" id="{710972E3-48EC-23A4-13EF-BD619A7635BF}"/>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Umsetzung an Schulen z. B. durch Beratung unterstützen Beratungsverständnis vereinheitlichen</a:t>
              </a:r>
            </a:p>
          </p:txBody>
        </p:sp>
      </p:grpSp>
      <p:grpSp>
        <p:nvGrpSpPr>
          <p:cNvPr id="45" name="Gruppieren 44">
            <a:extLst>
              <a:ext uri="{FF2B5EF4-FFF2-40B4-BE49-F238E27FC236}">
                <a16:creationId xmlns:a16="http://schemas.microsoft.com/office/drawing/2014/main" id="{9F5C11BA-B76A-EC0E-64DD-1B908314CB3B}"/>
              </a:ext>
            </a:extLst>
          </p:cNvPr>
          <p:cNvGrpSpPr/>
          <p:nvPr/>
        </p:nvGrpSpPr>
        <p:grpSpPr>
          <a:xfrm>
            <a:off x="7961252" y="5420730"/>
            <a:ext cx="2592000" cy="800320"/>
            <a:chOff x="5467796" y="1792337"/>
            <a:chExt cx="2317456" cy="800320"/>
          </a:xfrm>
          <a:solidFill>
            <a:srgbClr val="B4C7E7"/>
          </a:solidFill>
        </p:grpSpPr>
        <p:sp>
          <p:nvSpPr>
            <p:cNvPr id="46" name="Rechteck: abgerundete Ecken 45">
              <a:extLst>
                <a:ext uri="{FF2B5EF4-FFF2-40B4-BE49-F238E27FC236}">
                  <a16:creationId xmlns:a16="http://schemas.microsoft.com/office/drawing/2014/main" id="{7DBF40FF-095E-2A13-8CF1-200F69CC6278}"/>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47" name="Rechteck: abgerundete Ecken 4">
              <a:extLst>
                <a:ext uri="{FF2B5EF4-FFF2-40B4-BE49-F238E27FC236}">
                  <a16:creationId xmlns:a16="http://schemas.microsoft.com/office/drawing/2014/main" id="{9EBE85CC-52C7-90CD-5C2E-2C3145AB1BA9}"/>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Im Glossar werden erstmals Begriffe festgelegt</a:t>
              </a:r>
            </a:p>
          </p:txBody>
        </p:sp>
      </p:grpSp>
      <p:grpSp>
        <p:nvGrpSpPr>
          <p:cNvPr id="48" name="Gruppieren 47">
            <a:extLst>
              <a:ext uri="{FF2B5EF4-FFF2-40B4-BE49-F238E27FC236}">
                <a16:creationId xmlns:a16="http://schemas.microsoft.com/office/drawing/2014/main" id="{23FCDC8D-587B-56F5-1A82-B89E3DB0FE23}"/>
              </a:ext>
            </a:extLst>
          </p:cNvPr>
          <p:cNvGrpSpPr/>
          <p:nvPr/>
        </p:nvGrpSpPr>
        <p:grpSpPr>
          <a:xfrm>
            <a:off x="8006784" y="4580083"/>
            <a:ext cx="2592000" cy="800320"/>
            <a:chOff x="5467796" y="1792337"/>
            <a:chExt cx="2317456" cy="800320"/>
          </a:xfrm>
          <a:solidFill>
            <a:srgbClr val="B4C7E7"/>
          </a:solidFill>
        </p:grpSpPr>
        <p:sp>
          <p:nvSpPr>
            <p:cNvPr id="49" name="Rechteck: abgerundete Ecken 48">
              <a:extLst>
                <a:ext uri="{FF2B5EF4-FFF2-40B4-BE49-F238E27FC236}">
                  <a16:creationId xmlns:a16="http://schemas.microsoft.com/office/drawing/2014/main" id="{266B4E5F-C92F-8B8C-120A-16A062286617}"/>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50" name="Rechteck: abgerundete Ecken 4">
              <a:extLst>
                <a:ext uri="{FF2B5EF4-FFF2-40B4-BE49-F238E27FC236}">
                  <a16:creationId xmlns:a16="http://schemas.microsoft.com/office/drawing/2014/main" id="{91C46B10-C3A1-E503-E7ED-5F08B6F2F1C0}"/>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Die Leitlinie basiert auf dem KAM-BBS</a:t>
              </a:r>
            </a:p>
          </p:txBody>
        </p:sp>
      </p:grpSp>
      <p:grpSp>
        <p:nvGrpSpPr>
          <p:cNvPr id="51" name="Gruppieren 50">
            <a:extLst>
              <a:ext uri="{FF2B5EF4-FFF2-40B4-BE49-F238E27FC236}">
                <a16:creationId xmlns:a16="http://schemas.microsoft.com/office/drawing/2014/main" id="{1D08D474-256F-A941-D7F9-D14EC1B77430}"/>
              </a:ext>
            </a:extLst>
          </p:cNvPr>
          <p:cNvGrpSpPr/>
          <p:nvPr/>
        </p:nvGrpSpPr>
        <p:grpSpPr>
          <a:xfrm>
            <a:off x="8077073" y="3731774"/>
            <a:ext cx="2592000" cy="800320"/>
            <a:chOff x="5467796" y="1792337"/>
            <a:chExt cx="2317456" cy="800320"/>
          </a:xfrm>
          <a:solidFill>
            <a:srgbClr val="B4C7E7"/>
          </a:solidFill>
        </p:grpSpPr>
        <p:sp>
          <p:nvSpPr>
            <p:cNvPr id="52" name="Rechteck: abgerundete Ecken 51">
              <a:extLst>
                <a:ext uri="{FF2B5EF4-FFF2-40B4-BE49-F238E27FC236}">
                  <a16:creationId xmlns:a16="http://schemas.microsoft.com/office/drawing/2014/main" id="{8A820380-B299-F89E-8225-804F9A06989A}"/>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53" name="Rechteck: abgerundete Ecken 4">
              <a:extLst>
                <a:ext uri="{FF2B5EF4-FFF2-40B4-BE49-F238E27FC236}">
                  <a16:creationId xmlns:a16="http://schemas.microsoft.com/office/drawing/2014/main" id="{A2F083F8-F456-6486-57A8-649C616B013E}"/>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Die Leitlinie setzt Impulse für die Zusammenarbeit und für ein abgestimmtes Vorgehen</a:t>
              </a:r>
            </a:p>
          </p:txBody>
        </p:sp>
      </p:grpSp>
      <p:grpSp>
        <p:nvGrpSpPr>
          <p:cNvPr id="54" name="Gruppieren 53">
            <a:extLst>
              <a:ext uri="{FF2B5EF4-FFF2-40B4-BE49-F238E27FC236}">
                <a16:creationId xmlns:a16="http://schemas.microsoft.com/office/drawing/2014/main" id="{0E16BF1C-B446-0BB5-1122-F125316D5735}"/>
              </a:ext>
            </a:extLst>
          </p:cNvPr>
          <p:cNvGrpSpPr/>
          <p:nvPr/>
        </p:nvGrpSpPr>
        <p:grpSpPr>
          <a:xfrm>
            <a:off x="8152468" y="2893177"/>
            <a:ext cx="2592000" cy="800320"/>
            <a:chOff x="5467796" y="1792337"/>
            <a:chExt cx="2317456" cy="800320"/>
          </a:xfrm>
          <a:solidFill>
            <a:srgbClr val="B4C7E7"/>
          </a:solidFill>
        </p:grpSpPr>
        <p:sp>
          <p:nvSpPr>
            <p:cNvPr id="55" name="Rechteck: abgerundete Ecken 54">
              <a:extLst>
                <a:ext uri="{FF2B5EF4-FFF2-40B4-BE49-F238E27FC236}">
                  <a16:creationId xmlns:a16="http://schemas.microsoft.com/office/drawing/2014/main" id="{71C5E2AE-6984-B792-79EC-FEAD18AD3370}"/>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56" name="Rechteck: abgerundete Ecken 4">
              <a:extLst>
                <a:ext uri="{FF2B5EF4-FFF2-40B4-BE49-F238E27FC236}">
                  <a16:creationId xmlns:a16="http://schemas.microsoft.com/office/drawing/2014/main" id="{DAF6F049-BB31-C6A1-6758-A4B5A71F862E}"/>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Die Leitlinie bietet Orientierung, ist klar strukturiert und übersichtlich</a:t>
              </a:r>
            </a:p>
          </p:txBody>
        </p:sp>
      </p:grpSp>
      <p:grpSp>
        <p:nvGrpSpPr>
          <p:cNvPr id="57" name="Gruppieren 56">
            <a:extLst>
              <a:ext uri="{FF2B5EF4-FFF2-40B4-BE49-F238E27FC236}">
                <a16:creationId xmlns:a16="http://schemas.microsoft.com/office/drawing/2014/main" id="{1532031C-0425-BC83-EF16-AA7E984C3FB4}"/>
              </a:ext>
            </a:extLst>
          </p:cNvPr>
          <p:cNvGrpSpPr/>
          <p:nvPr/>
        </p:nvGrpSpPr>
        <p:grpSpPr>
          <a:xfrm>
            <a:off x="8217843" y="2051242"/>
            <a:ext cx="2592000" cy="800320"/>
            <a:chOff x="5467796" y="1792337"/>
            <a:chExt cx="2317456" cy="800320"/>
          </a:xfrm>
          <a:solidFill>
            <a:srgbClr val="B4C7E7"/>
          </a:solidFill>
        </p:grpSpPr>
        <p:sp>
          <p:nvSpPr>
            <p:cNvPr id="58" name="Rechteck: abgerundete Ecken 57">
              <a:extLst>
                <a:ext uri="{FF2B5EF4-FFF2-40B4-BE49-F238E27FC236}">
                  <a16:creationId xmlns:a16="http://schemas.microsoft.com/office/drawing/2014/main" id="{21C55670-BD65-D238-33F4-ABDD410C4DA2}"/>
                </a:ext>
              </a:extLst>
            </p:cNvPr>
            <p:cNvSpPr/>
            <p:nvPr/>
          </p:nvSpPr>
          <p:spPr>
            <a:xfrm rot="240000">
              <a:off x="5467796" y="1792337"/>
              <a:ext cx="2317456" cy="800320"/>
            </a:xfrm>
            <a:prstGeom prst="roundRect">
              <a:avLst/>
            </a:prstGeom>
            <a:grpFill/>
            <a:ln>
              <a:solidFill>
                <a:srgbClr val="B4C7E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59" name="Rechteck: abgerundete Ecken 4">
              <a:extLst>
                <a:ext uri="{FF2B5EF4-FFF2-40B4-BE49-F238E27FC236}">
                  <a16:creationId xmlns:a16="http://schemas.microsoft.com/office/drawing/2014/main" id="{97D1FA8F-3A12-C5FA-9235-895DED5DB19C}"/>
                </a:ext>
              </a:extLst>
            </p:cNvPr>
            <p:cNvSpPr txBox="1"/>
            <p:nvPr/>
          </p:nvSpPr>
          <p:spPr>
            <a:xfrm rot="240000">
              <a:off x="5506864" y="1831405"/>
              <a:ext cx="2239320" cy="722184"/>
            </a:xfrm>
            <a:prstGeom prst="rect">
              <a:avLst/>
            </a:prstGeom>
            <a:grpFill/>
            <a:ln>
              <a:solidFill>
                <a:srgbClr val="B4C7E7"/>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algn="ctr" defTabSz="1511300">
                <a:lnSpc>
                  <a:spcPct val="90000"/>
                </a:lnSpc>
                <a:spcAft>
                  <a:spcPct val="35000"/>
                </a:spcAft>
              </a:pPr>
              <a:r>
                <a:rPr lang="de-DE" sz="1200" dirty="0">
                  <a:solidFill>
                    <a:schemeClr val="tx1"/>
                  </a:solidFill>
                </a:rPr>
                <a:t>Die Leitlinie ist die Basis für die Unterrichtsentwicklung</a:t>
              </a:r>
            </a:p>
          </p:txBody>
        </p:sp>
      </p:grpSp>
    </p:spTree>
    <p:extLst>
      <p:ext uri="{BB962C8B-B14F-4D97-AF65-F5344CB8AC3E}">
        <p14:creationId xmlns:p14="http://schemas.microsoft.com/office/powerpoint/2010/main" val="212656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feil: nach rechts 1">
            <a:extLst>
              <a:ext uri="{FF2B5EF4-FFF2-40B4-BE49-F238E27FC236}">
                <a16:creationId xmlns:a16="http://schemas.microsoft.com/office/drawing/2014/main" id="{361F7CC2-12E6-779B-496D-55669050C0C0}"/>
              </a:ext>
            </a:extLst>
          </p:cNvPr>
          <p:cNvSpPr/>
          <p:nvPr/>
        </p:nvSpPr>
        <p:spPr>
          <a:xfrm>
            <a:off x="2351584" y="764704"/>
            <a:ext cx="9577064" cy="1368152"/>
          </a:xfrm>
          <a:prstGeom prst="rightArrow">
            <a:avLst/>
          </a:prstGeom>
          <a:solidFill>
            <a:srgbClr val="B4C7E7"/>
          </a:solidFill>
          <a:ln>
            <a:solidFill>
              <a:srgbClr val="B4C7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E50046"/>
                </a:solidFill>
              </a:rPr>
              <a:t>Zielsetzung für die Weiterentwicklung</a:t>
            </a:r>
          </a:p>
        </p:txBody>
      </p:sp>
      <p:sp>
        <p:nvSpPr>
          <p:cNvPr id="3" name="Textfeld 2">
            <a:extLst>
              <a:ext uri="{FF2B5EF4-FFF2-40B4-BE49-F238E27FC236}">
                <a16:creationId xmlns:a16="http://schemas.microsoft.com/office/drawing/2014/main" id="{BC0ABA60-8FF6-C392-D572-74256A1AE555}"/>
              </a:ext>
            </a:extLst>
          </p:cNvPr>
          <p:cNvSpPr txBox="1"/>
          <p:nvPr/>
        </p:nvSpPr>
        <p:spPr>
          <a:xfrm>
            <a:off x="2351584" y="1844824"/>
            <a:ext cx="8820000" cy="4378635"/>
          </a:xfrm>
          <a:prstGeom prst="rect">
            <a:avLst/>
          </a:prstGeom>
          <a:noFill/>
          <a:ln w="22225">
            <a:solidFill>
              <a:srgbClr val="B4C7E7"/>
            </a:solidFill>
          </a:ln>
        </p:spPr>
        <p:txBody>
          <a:bodyPr wrap="square" rtlCol="0">
            <a:spAutoFit/>
          </a:bodyPr>
          <a:lstStyle/>
          <a:p>
            <a:pPr>
              <a:lnSpc>
                <a:spcPct val="130000"/>
              </a:lnSpc>
              <a:spcAft>
                <a:spcPts val="400"/>
              </a:spcAft>
            </a:pPr>
            <a:r>
              <a:rPr lang="de-DE" dirty="0"/>
              <a:t>Die weiterentwickelte Leitlinie …</a:t>
            </a:r>
          </a:p>
          <a:p>
            <a:pPr marL="342900" indent="-342900">
              <a:lnSpc>
                <a:spcPct val="130000"/>
              </a:lnSpc>
              <a:spcAft>
                <a:spcPts val="400"/>
              </a:spcAft>
              <a:buFont typeface="Arial" panose="020B0604020202020204" pitchFamily="34" charset="0"/>
              <a:buChar char="•"/>
            </a:pPr>
            <a:r>
              <a:rPr lang="de-DE" sz="2000" dirty="0"/>
              <a:t>unterstützt die </a:t>
            </a:r>
            <a:r>
              <a:rPr lang="de-DE" sz="2000" b="1" dirty="0"/>
              <a:t>strukturelle und effiziente Entwicklung </a:t>
            </a:r>
            <a:r>
              <a:rPr lang="de-DE" sz="2000" dirty="0"/>
              <a:t>aktueller </a:t>
            </a:r>
            <a:r>
              <a:rPr lang="de-DE" sz="2000" b="1" dirty="0"/>
              <a:t>Lernsituationen</a:t>
            </a:r>
            <a:r>
              <a:rPr lang="de-DE" sz="2000" dirty="0"/>
              <a:t>, didaktisch-methodischer Planungen sowie von Jahresplanungen, </a:t>
            </a:r>
          </a:p>
          <a:p>
            <a:pPr marL="342900" indent="-342900">
              <a:lnSpc>
                <a:spcPct val="130000"/>
              </a:lnSpc>
              <a:spcAft>
                <a:spcPts val="400"/>
              </a:spcAft>
              <a:buFont typeface="Arial" panose="020B0604020202020204" pitchFamily="34" charset="0"/>
              <a:buChar char="•"/>
            </a:pPr>
            <a:r>
              <a:rPr lang="de-DE" sz="2000" dirty="0"/>
              <a:t>bietet eine übersichtliche Darstellung der Leitlinie zur </a:t>
            </a:r>
            <a:r>
              <a:rPr lang="de-DE" sz="2000" b="1" dirty="0"/>
              <a:t>schrittweisen Entwicklung schulischer Curricula</a:t>
            </a:r>
            <a:r>
              <a:rPr lang="de-DE" sz="2000" dirty="0"/>
              <a:t>,</a:t>
            </a:r>
          </a:p>
          <a:p>
            <a:pPr marL="342900" indent="-342900">
              <a:lnSpc>
                <a:spcPct val="130000"/>
              </a:lnSpc>
              <a:spcAft>
                <a:spcPts val="400"/>
              </a:spcAft>
              <a:buFont typeface="Arial" panose="020B0604020202020204" pitchFamily="34" charset="0"/>
              <a:buChar char="•"/>
            </a:pPr>
            <a:r>
              <a:rPr lang="de-DE" sz="2000" dirty="0"/>
              <a:t>ermöglicht eine </a:t>
            </a:r>
            <a:r>
              <a:rPr lang="de-DE" sz="2000" b="1" dirty="0"/>
              <a:t>transparente Zusammenarbeit </a:t>
            </a:r>
            <a:r>
              <a:rPr lang="de-DE" sz="2000" dirty="0"/>
              <a:t>im berufsbezogenen und berufsübergreifenden Lernbereich,</a:t>
            </a:r>
          </a:p>
          <a:p>
            <a:pPr marL="342900" indent="-342900">
              <a:lnSpc>
                <a:spcPct val="130000"/>
              </a:lnSpc>
              <a:spcAft>
                <a:spcPts val="400"/>
              </a:spcAft>
              <a:buFont typeface="Arial" panose="020B0604020202020204" pitchFamily="34" charset="0"/>
              <a:buChar char="•"/>
            </a:pPr>
            <a:r>
              <a:rPr lang="de-DE" sz="2000" dirty="0"/>
              <a:t>enthält konkrete und grafisch ansprechend aufbereitete </a:t>
            </a:r>
            <a:r>
              <a:rPr lang="de-DE" sz="2000" b="1" dirty="0"/>
              <a:t>Beispiele und Materialien </a:t>
            </a:r>
            <a:r>
              <a:rPr lang="de-DE" sz="2000" dirty="0"/>
              <a:t>für die Umsetzung (auch digital).</a:t>
            </a:r>
          </a:p>
        </p:txBody>
      </p:sp>
    </p:spTree>
    <p:extLst>
      <p:ext uri="{BB962C8B-B14F-4D97-AF65-F5344CB8AC3E}">
        <p14:creationId xmlns:p14="http://schemas.microsoft.com/office/powerpoint/2010/main" val="255049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a:extLst>
              <a:ext uri="{FF2B5EF4-FFF2-40B4-BE49-F238E27FC236}">
                <a16:creationId xmlns:a16="http://schemas.microsoft.com/office/drawing/2014/main" id="{EF3EDAA9-8DAC-2931-6F15-5A4D42C10446}"/>
              </a:ext>
            </a:extLst>
          </p:cNvPr>
          <p:cNvSpPr/>
          <p:nvPr/>
        </p:nvSpPr>
        <p:spPr>
          <a:xfrm>
            <a:off x="2351584" y="764704"/>
            <a:ext cx="9577064" cy="1368152"/>
          </a:xfrm>
          <a:prstGeom prst="rightArrow">
            <a:avLst/>
          </a:prstGeom>
          <a:solidFill>
            <a:srgbClr val="B4C7E7"/>
          </a:solidFill>
          <a:ln>
            <a:solidFill>
              <a:srgbClr val="B4C7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E50046"/>
                </a:solidFill>
              </a:rPr>
              <a:t>Zielsetzung für die Weiterentwicklung</a:t>
            </a:r>
          </a:p>
        </p:txBody>
      </p:sp>
      <p:sp>
        <p:nvSpPr>
          <p:cNvPr id="4" name="Textfeld 3">
            <a:extLst>
              <a:ext uri="{FF2B5EF4-FFF2-40B4-BE49-F238E27FC236}">
                <a16:creationId xmlns:a16="http://schemas.microsoft.com/office/drawing/2014/main" id="{837C4224-AF26-ADB0-BEB3-82F7BFE36CE1}"/>
              </a:ext>
            </a:extLst>
          </p:cNvPr>
          <p:cNvSpPr txBox="1"/>
          <p:nvPr/>
        </p:nvSpPr>
        <p:spPr>
          <a:xfrm>
            <a:off x="2351584" y="1844824"/>
            <a:ext cx="8820000" cy="1885068"/>
          </a:xfrm>
          <a:prstGeom prst="rect">
            <a:avLst/>
          </a:prstGeom>
          <a:noFill/>
          <a:ln w="22225">
            <a:solidFill>
              <a:srgbClr val="B4C7E7"/>
            </a:solidFill>
          </a:ln>
        </p:spPr>
        <p:txBody>
          <a:bodyPr wrap="square" rtlCol="0">
            <a:spAutoFit/>
          </a:bodyPr>
          <a:lstStyle/>
          <a:p>
            <a:pPr>
              <a:lnSpc>
                <a:spcPct val="130000"/>
              </a:lnSpc>
              <a:spcAft>
                <a:spcPts val="400"/>
              </a:spcAft>
            </a:pPr>
            <a:r>
              <a:rPr lang="de-DE" dirty="0"/>
              <a:t>Die weiterentwickelte Leitlinie …</a:t>
            </a:r>
          </a:p>
          <a:p>
            <a:pPr marL="342900" indent="-342900">
              <a:lnSpc>
                <a:spcPct val="130000"/>
              </a:lnSpc>
              <a:spcAft>
                <a:spcPts val="400"/>
              </a:spcAft>
              <a:buFont typeface="Arial" panose="020B0604020202020204" pitchFamily="34" charset="0"/>
              <a:buChar char="•"/>
            </a:pPr>
            <a:r>
              <a:rPr lang="de-DE" sz="2000" dirty="0"/>
              <a:t>stellt ein </a:t>
            </a:r>
            <a:r>
              <a:rPr lang="de-DE" sz="2000" b="1" dirty="0"/>
              <a:t>Nachschlagewerk</a:t>
            </a:r>
            <a:r>
              <a:rPr lang="de-DE" sz="2000" dirty="0"/>
              <a:t> für Lehrkräfte dar,</a:t>
            </a:r>
          </a:p>
          <a:p>
            <a:pPr marL="342900" indent="-342900">
              <a:lnSpc>
                <a:spcPct val="130000"/>
              </a:lnSpc>
              <a:spcAft>
                <a:spcPts val="400"/>
              </a:spcAft>
              <a:buFont typeface="Arial" panose="020B0604020202020204" pitchFamily="34" charset="0"/>
              <a:buChar char="•"/>
            </a:pPr>
            <a:r>
              <a:rPr lang="de-DE" sz="2000" dirty="0"/>
              <a:t>klärt die </a:t>
            </a:r>
            <a:r>
              <a:rPr lang="de-DE" sz="2000" b="1" dirty="0"/>
              <a:t>Rolle der Lehrkräfte </a:t>
            </a:r>
            <a:r>
              <a:rPr lang="de-DE" sz="2000" dirty="0"/>
              <a:t>im handlungsorientierten Unterricht,</a:t>
            </a:r>
          </a:p>
          <a:p>
            <a:pPr marL="342900" indent="-342900">
              <a:lnSpc>
                <a:spcPct val="130000"/>
              </a:lnSpc>
              <a:spcAft>
                <a:spcPts val="400"/>
              </a:spcAft>
              <a:buFont typeface="Arial" panose="020B0604020202020204" pitchFamily="34" charset="0"/>
              <a:buChar char="•"/>
            </a:pPr>
            <a:r>
              <a:rPr lang="de-DE" sz="2000" dirty="0"/>
              <a:t>berücksichtigt die </a:t>
            </a:r>
            <a:r>
              <a:rPr lang="de-DE" sz="2000" b="1" dirty="0"/>
              <a:t>Anpassungen gem. KAM-BBS 2022</a:t>
            </a:r>
            <a:r>
              <a:rPr lang="de-DE" sz="2000" dirty="0"/>
              <a:t>.</a:t>
            </a:r>
          </a:p>
        </p:txBody>
      </p:sp>
      <p:sp>
        <p:nvSpPr>
          <p:cNvPr id="2" name="Textfeld 1">
            <a:extLst>
              <a:ext uri="{FF2B5EF4-FFF2-40B4-BE49-F238E27FC236}">
                <a16:creationId xmlns:a16="http://schemas.microsoft.com/office/drawing/2014/main" id="{279FEBE2-607A-DFF0-C2CE-E36E97BD351A}"/>
              </a:ext>
            </a:extLst>
          </p:cNvPr>
          <p:cNvSpPr txBox="1"/>
          <p:nvPr/>
        </p:nvSpPr>
        <p:spPr>
          <a:xfrm>
            <a:off x="2351584" y="4293096"/>
            <a:ext cx="8820000" cy="1631216"/>
          </a:xfrm>
          <a:prstGeom prst="rect">
            <a:avLst/>
          </a:prstGeom>
          <a:noFill/>
          <a:ln w="22225">
            <a:solidFill>
              <a:srgbClr val="B4C7E7"/>
            </a:solidFill>
          </a:ln>
        </p:spPr>
        <p:txBody>
          <a:bodyPr wrap="square" rtlCol="0">
            <a:spAutoFit/>
          </a:bodyPr>
          <a:lstStyle/>
          <a:p>
            <a:pPr marL="342900" indent="-342900">
              <a:buFont typeface="Wingdings" panose="05000000000000000000" pitchFamily="2" charset="2"/>
              <a:buChar char="Ø"/>
            </a:pPr>
            <a:r>
              <a:rPr lang="de-DE" sz="2000" dirty="0"/>
              <a:t>Für die Implementierung an den Schulen beinhaltet die weiterentwickelte Leitlinie auf Basis eines abgestimmten Begriffsverständnisses (auch als Grundlage für ein einheitliches Beratungsverständnis) unter Berücksichtigung des Distanzunterrichts für die berufsbildenden Schulen Beispiele und Materialien.</a:t>
            </a:r>
          </a:p>
        </p:txBody>
      </p:sp>
    </p:spTree>
    <p:extLst>
      <p:ext uri="{BB962C8B-B14F-4D97-AF65-F5344CB8AC3E}">
        <p14:creationId xmlns:p14="http://schemas.microsoft.com/office/powerpoint/2010/main" val="61254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2EDA2F4-A117-F1CD-4D10-EAA8811A088D}"/>
              </a:ext>
            </a:extLst>
          </p:cNvPr>
          <p:cNvSpPr txBox="1"/>
          <p:nvPr/>
        </p:nvSpPr>
        <p:spPr>
          <a:xfrm>
            <a:off x="2495600" y="641444"/>
            <a:ext cx="8712968" cy="2654573"/>
          </a:xfrm>
          <a:prstGeom prst="rect">
            <a:avLst/>
          </a:prstGeom>
          <a:noFill/>
        </p:spPr>
        <p:txBody>
          <a:bodyPr wrap="square">
            <a:spAutoFit/>
          </a:bodyPr>
          <a:lstStyle/>
          <a:p>
            <a:pPr>
              <a:spcAft>
                <a:spcPts val="300"/>
              </a:spcAft>
            </a:pPr>
            <a:r>
              <a:rPr lang="de-DE" sz="1800" b="1" dirty="0" err="1">
                <a:solidFill>
                  <a:srgbClr val="E50046"/>
                </a:solidFill>
              </a:rPr>
              <a:t>Kommision</a:t>
            </a:r>
            <a:r>
              <a:rPr lang="de-DE" sz="1800" b="1" dirty="0">
                <a:solidFill>
                  <a:srgbClr val="E50046"/>
                </a:solidFill>
              </a:rPr>
              <a:t> K524 zur Weiterentwicklung der Leitlinie SchuCu-BBS:</a:t>
            </a:r>
          </a:p>
          <a:p>
            <a:pPr marL="342900" indent="-342900">
              <a:spcAft>
                <a:spcPts val="250"/>
              </a:spcAft>
              <a:buFont typeface="Arial" panose="020B0604020202020204" pitchFamily="34" charset="0"/>
              <a:buChar char="•"/>
            </a:pPr>
            <a:r>
              <a:rPr lang="de-DE" sz="1400" dirty="0"/>
              <a:t>Christian </a:t>
            </a:r>
            <a:r>
              <a:rPr lang="de-DE" sz="1400" dirty="0" err="1"/>
              <a:t>Bodenstedt</a:t>
            </a:r>
            <a:r>
              <a:rPr lang="de-DE" sz="1400" dirty="0"/>
              <a:t> (NLQ)</a:t>
            </a:r>
          </a:p>
          <a:p>
            <a:pPr marL="342900" indent="-342900">
              <a:spcAft>
                <a:spcPts val="250"/>
              </a:spcAft>
              <a:buFont typeface="Arial" panose="020B0604020202020204" pitchFamily="34" charset="0"/>
              <a:buChar char="•"/>
            </a:pPr>
            <a:r>
              <a:rPr lang="de-DE" sz="1400" dirty="0"/>
              <a:t>Gritt Fehring (NLQ)</a:t>
            </a:r>
          </a:p>
          <a:p>
            <a:pPr marL="342900" indent="-342900">
              <a:spcAft>
                <a:spcPts val="250"/>
              </a:spcAft>
              <a:buFont typeface="Arial" panose="020B0604020202020204" pitchFamily="34" charset="0"/>
              <a:buChar char="•"/>
            </a:pPr>
            <a:r>
              <a:rPr lang="de-DE" sz="1400" dirty="0"/>
              <a:t>Nicole Haas (Kommissionsleitung, Fachberaterin für Qualitätsmanagement)</a:t>
            </a:r>
          </a:p>
          <a:p>
            <a:pPr marL="342900" indent="-342900">
              <a:spcAft>
                <a:spcPts val="250"/>
              </a:spcAft>
              <a:buFont typeface="Arial" panose="020B0604020202020204" pitchFamily="34" charset="0"/>
              <a:buChar char="•"/>
            </a:pPr>
            <a:r>
              <a:rPr lang="de-DE" sz="1400" dirty="0"/>
              <a:t>Knut Harms (BBS Haarentor Oldenburg)</a:t>
            </a:r>
          </a:p>
          <a:p>
            <a:pPr marL="342900" indent="-342900">
              <a:spcAft>
                <a:spcPts val="250"/>
              </a:spcAft>
              <a:buFont typeface="Arial" panose="020B0604020202020204" pitchFamily="34" charset="0"/>
              <a:buChar char="•"/>
            </a:pPr>
            <a:r>
              <a:rPr lang="de-DE" sz="1400" dirty="0"/>
              <a:t>Antje Petersen (BBS Walsrode)</a:t>
            </a:r>
          </a:p>
          <a:p>
            <a:pPr marL="342900" indent="-342900">
              <a:spcAft>
                <a:spcPts val="250"/>
              </a:spcAft>
              <a:buFont typeface="Arial" panose="020B0604020202020204" pitchFamily="34" charset="0"/>
              <a:buChar char="•"/>
            </a:pPr>
            <a:r>
              <a:rPr lang="de-DE" sz="1400" dirty="0"/>
              <a:t>Ralf-Werner Rasch (Justus-von-Liebig Schule Hannover)</a:t>
            </a:r>
          </a:p>
          <a:p>
            <a:pPr marL="342900" indent="-342900">
              <a:spcAft>
                <a:spcPts val="250"/>
              </a:spcAft>
              <a:buFont typeface="Arial" panose="020B0604020202020204" pitchFamily="34" charset="0"/>
              <a:buChar char="•"/>
            </a:pPr>
            <a:r>
              <a:rPr lang="de-DE" sz="1400" dirty="0"/>
              <a:t>Michael Rohjans (BBS Papenburg)</a:t>
            </a:r>
          </a:p>
          <a:p>
            <a:pPr marL="342900" indent="-342900">
              <a:spcAft>
                <a:spcPts val="250"/>
              </a:spcAft>
              <a:buFont typeface="Arial" panose="020B0604020202020204" pitchFamily="34" charset="0"/>
              <a:buChar char="•"/>
            </a:pPr>
            <a:r>
              <a:rPr lang="de-DE" sz="1400" dirty="0"/>
              <a:t>Mike Voß (NLQ)</a:t>
            </a:r>
          </a:p>
          <a:p>
            <a:pPr marL="342900" indent="-342900">
              <a:spcAft>
                <a:spcPts val="250"/>
              </a:spcAft>
              <a:buFont typeface="Arial" panose="020B0604020202020204" pitchFamily="34" charset="0"/>
              <a:buChar char="•"/>
            </a:pPr>
            <a:r>
              <a:rPr lang="de-DE" sz="1400" dirty="0" err="1"/>
              <a:t>Hado</a:t>
            </a:r>
            <a:r>
              <a:rPr lang="de-DE" sz="1400" dirty="0"/>
              <a:t> Yun (Elisabeth-</a:t>
            </a:r>
            <a:r>
              <a:rPr lang="de-DE" sz="1400" dirty="0" err="1"/>
              <a:t>Selbert</a:t>
            </a:r>
            <a:r>
              <a:rPr lang="de-DE" sz="1400" dirty="0"/>
              <a:t> Schule Hameln)</a:t>
            </a:r>
          </a:p>
        </p:txBody>
      </p:sp>
      <p:sp>
        <p:nvSpPr>
          <p:cNvPr id="4" name="Textfeld 3">
            <a:extLst>
              <a:ext uri="{FF2B5EF4-FFF2-40B4-BE49-F238E27FC236}">
                <a16:creationId xmlns:a16="http://schemas.microsoft.com/office/drawing/2014/main" id="{A4C3A075-5787-617C-1D30-AAE87E9AAB05}"/>
              </a:ext>
            </a:extLst>
          </p:cNvPr>
          <p:cNvSpPr txBox="1"/>
          <p:nvPr/>
        </p:nvSpPr>
        <p:spPr>
          <a:xfrm>
            <a:off x="3479032" y="3429000"/>
            <a:ext cx="8712968" cy="3416320"/>
          </a:xfrm>
          <a:prstGeom prst="rect">
            <a:avLst/>
          </a:prstGeom>
          <a:noFill/>
        </p:spPr>
        <p:txBody>
          <a:bodyPr wrap="square">
            <a:spAutoFit/>
          </a:bodyPr>
          <a:lstStyle/>
          <a:p>
            <a:pPr>
              <a:spcAft>
                <a:spcPts val="300"/>
              </a:spcAft>
            </a:pPr>
            <a:r>
              <a:rPr lang="de-DE" sz="1800" b="1" dirty="0">
                <a:solidFill>
                  <a:srgbClr val="E50046"/>
                </a:solidFill>
              </a:rPr>
              <a:t>Implementierungsvorhaben zur Weiterentwicklung der Leitlinie SchuCu-BBS:</a:t>
            </a:r>
          </a:p>
          <a:p>
            <a:pPr marL="342900" indent="-342900">
              <a:spcAft>
                <a:spcPts val="250"/>
              </a:spcAft>
              <a:buFont typeface="Arial" panose="020B0604020202020204" pitchFamily="34" charset="0"/>
              <a:buChar char="•"/>
            </a:pPr>
            <a:r>
              <a:rPr lang="de-DE" sz="1400" dirty="0"/>
              <a:t>Konstantin </a:t>
            </a:r>
            <a:r>
              <a:rPr lang="de-DE" sz="1400" dirty="0" err="1"/>
              <a:t>Froch</a:t>
            </a:r>
            <a:r>
              <a:rPr lang="de-DE" sz="1400" dirty="0"/>
              <a:t> (BBS1 Arnoldi-Schule Göttingen)</a:t>
            </a:r>
          </a:p>
          <a:p>
            <a:pPr marL="342900" indent="-342900">
              <a:spcAft>
                <a:spcPts val="250"/>
              </a:spcAft>
              <a:buFont typeface="Arial" panose="020B0604020202020204" pitchFamily="34" charset="0"/>
              <a:buChar char="•"/>
            </a:pPr>
            <a:r>
              <a:rPr lang="de-DE" sz="1400" dirty="0"/>
              <a:t>Nicole Haas (Kommissionsleitung, Fachberaterin für Qualitätsmanagement)</a:t>
            </a:r>
          </a:p>
          <a:p>
            <a:pPr marL="342900" indent="-342900">
              <a:spcAft>
                <a:spcPts val="250"/>
              </a:spcAft>
              <a:buFont typeface="Arial" panose="020B0604020202020204" pitchFamily="34" charset="0"/>
              <a:buChar char="•"/>
            </a:pPr>
            <a:r>
              <a:rPr lang="de-DE" sz="1400" dirty="0"/>
              <a:t>Knut Harms (BBS </a:t>
            </a:r>
            <a:r>
              <a:rPr lang="de-DE" sz="1400" dirty="0" err="1"/>
              <a:t>Haarentor</a:t>
            </a:r>
            <a:r>
              <a:rPr lang="de-DE" sz="1400" dirty="0"/>
              <a:t> Oldenburg)</a:t>
            </a:r>
          </a:p>
          <a:p>
            <a:pPr marL="342900" indent="-342900">
              <a:spcAft>
                <a:spcPts val="250"/>
              </a:spcAft>
              <a:buFont typeface="Arial" panose="020B0604020202020204" pitchFamily="34" charset="0"/>
              <a:buChar char="•"/>
            </a:pPr>
            <a:r>
              <a:rPr lang="de-DE" sz="1400" dirty="0"/>
              <a:t>Susanne </a:t>
            </a:r>
            <a:r>
              <a:rPr lang="de-DE" sz="1400" dirty="0" err="1"/>
              <a:t>Heppes</a:t>
            </a:r>
            <a:r>
              <a:rPr lang="de-DE" sz="1400" dirty="0"/>
              <a:t> (BBS Stadthagen)</a:t>
            </a:r>
          </a:p>
          <a:p>
            <a:pPr marL="342900" indent="-342900">
              <a:spcAft>
                <a:spcPts val="250"/>
              </a:spcAft>
              <a:buFont typeface="Arial" panose="020B0604020202020204" pitchFamily="34" charset="0"/>
              <a:buChar char="•"/>
            </a:pPr>
            <a:r>
              <a:rPr lang="de-DE" sz="1400" dirty="0"/>
              <a:t>Lena Klein (BBS 2 Emden)</a:t>
            </a:r>
          </a:p>
          <a:p>
            <a:pPr marL="342900" indent="-342900">
              <a:spcAft>
                <a:spcPts val="250"/>
              </a:spcAft>
              <a:buFont typeface="Arial" panose="020B0604020202020204" pitchFamily="34" charset="0"/>
              <a:buChar char="•"/>
            </a:pPr>
            <a:r>
              <a:rPr lang="de-DE" sz="1400" dirty="0"/>
              <a:t>Berend Lüpke (BBS Buchholz in der Nordheide)</a:t>
            </a:r>
          </a:p>
          <a:p>
            <a:pPr marL="342900" indent="-342900">
              <a:spcAft>
                <a:spcPts val="250"/>
              </a:spcAft>
              <a:buFont typeface="Arial" panose="020B0604020202020204" pitchFamily="34" charset="0"/>
              <a:buChar char="•"/>
            </a:pPr>
            <a:r>
              <a:rPr lang="de-DE" sz="1400" dirty="0"/>
              <a:t>Ralf-Werner Rasch (Justus-von-Liebig Schule Hannover)</a:t>
            </a:r>
          </a:p>
          <a:p>
            <a:pPr marL="342900" indent="-342900">
              <a:spcAft>
                <a:spcPts val="250"/>
              </a:spcAft>
              <a:buFont typeface="Arial" panose="020B0604020202020204" pitchFamily="34" charset="0"/>
              <a:buChar char="•"/>
            </a:pPr>
            <a:r>
              <a:rPr lang="de-DE" sz="1400" dirty="0"/>
              <a:t>Michael </a:t>
            </a:r>
            <a:r>
              <a:rPr lang="de-DE" sz="1400" dirty="0" err="1"/>
              <a:t>Rohjans</a:t>
            </a:r>
            <a:r>
              <a:rPr lang="de-DE" sz="1400" dirty="0"/>
              <a:t> (BBS Papenburg)</a:t>
            </a:r>
          </a:p>
          <a:p>
            <a:pPr marL="342900" indent="-342900">
              <a:spcAft>
                <a:spcPts val="250"/>
              </a:spcAft>
              <a:buFont typeface="Arial" panose="020B0604020202020204" pitchFamily="34" charset="0"/>
              <a:buChar char="•"/>
            </a:pPr>
            <a:r>
              <a:rPr lang="de-DE" sz="1400" dirty="0"/>
              <a:t>Christian Schmidchen (Fachberater Schulische Innovationsprozesse)</a:t>
            </a:r>
          </a:p>
          <a:p>
            <a:pPr marL="342900" indent="-342900">
              <a:spcAft>
                <a:spcPts val="250"/>
              </a:spcAft>
              <a:buFont typeface="Arial" panose="020B0604020202020204" pitchFamily="34" charset="0"/>
              <a:buChar char="•"/>
            </a:pPr>
            <a:r>
              <a:rPr lang="de-DE" sz="1400" dirty="0"/>
              <a:t>Dr. Lena Trang (BBS1 Arnoldi-Schule Göttingen)</a:t>
            </a:r>
          </a:p>
          <a:p>
            <a:pPr marL="342900" indent="-342900">
              <a:spcAft>
                <a:spcPts val="250"/>
              </a:spcAft>
              <a:buFont typeface="Arial" panose="020B0604020202020204" pitchFamily="34" charset="0"/>
              <a:buChar char="•"/>
            </a:pPr>
            <a:r>
              <a:rPr lang="de-DE" sz="1400" dirty="0"/>
              <a:t>Ulrike </a:t>
            </a:r>
            <a:r>
              <a:rPr lang="de-DE" sz="1400" dirty="0" err="1"/>
              <a:t>Uhlenkamp</a:t>
            </a:r>
            <a:r>
              <a:rPr lang="de-DE" sz="1400" dirty="0"/>
              <a:t> (Fachberaterin Schulische Innovationsprozesse)</a:t>
            </a:r>
          </a:p>
          <a:p>
            <a:pPr marL="342900" indent="-342900">
              <a:spcAft>
                <a:spcPts val="250"/>
              </a:spcAft>
              <a:buFont typeface="Arial" panose="020B0604020202020204" pitchFamily="34" charset="0"/>
              <a:buChar char="•"/>
            </a:pPr>
            <a:r>
              <a:rPr lang="de-DE" sz="1400" dirty="0" err="1"/>
              <a:t>Hado</a:t>
            </a:r>
            <a:r>
              <a:rPr lang="de-DE" sz="1400" dirty="0"/>
              <a:t> Yun (Elisabeth-</a:t>
            </a:r>
            <a:r>
              <a:rPr lang="de-DE" sz="1400" dirty="0" err="1"/>
              <a:t>Selbert</a:t>
            </a:r>
            <a:r>
              <a:rPr lang="de-DE" sz="1400" dirty="0"/>
              <a:t> Schule Hameln)</a:t>
            </a:r>
            <a:endParaRPr lang="de-DE" sz="1600" dirty="0"/>
          </a:p>
        </p:txBody>
      </p:sp>
      <p:sp>
        <p:nvSpPr>
          <p:cNvPr id="12" name="Pfeil: nach oben gebogen 11">
            <a:extLst>
              <a:ext uri="{FF2B5EF4-FFF2-40B4-BE49-F238E27FC236}">
                <a16:creationId xmlns:a16="http://schemas.microsoft.com/office/drawing/2014/main" id="{11B7A6D1-6351-F7CB-100F-852BDF40B58B}"/>
              </a:ext>
            </a:extLst>
          </p:cNvPr>
          <p:cNvSpPr/>
          <p:nvPr/>
        </p:nvSpPr>
        <p:spPr>
          <a:xfrm rot="5400000">
            <a:off x="2015208" y="4053408"/>
            <a:ext cx="1944216" cy="983432"/>
          </a:xfrm>
          <a:prstGeom prst="bentUpArrow">
            <a:avLst>
              <a:gd name="adj1" fmla="val 23284"/>
              <a:gd name="adj2" fmla="val 25000"/>
              <a:gd name="adj3" fmla="val 25000"/>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rot="20739419">
            <a:off x="2908030" y="2695853"/>
            <a:ext cx="8280920" cy="1200329"/>
          </a:xfrm>
          <a:prstGeom prst="rect">
            <a:avLst/>
          </a:prstGeom>
          <a:solidFill>
            <a:srgbClr val="B4C7E7"/>
          </a:solidFill>
          <a:effectLst>
            <a:softEdge rad="0"/>
          </a:effectLst>
          <a:scene3d>
            <a:camera prst="orthographicFront"/>
            <a:lightRig rig="threePt" dir="t"/>
          </a:scene3d>
          <a:sp3d prstMaterial="matte">
            <a:bevelT w="165100" prst="coolSlant"/>
          </a:sp3d>
        </p:spPr>
        <p:txBody>
          <a:bodyPr wrap="square" rtlCol="0">
            <a:spAutoFit/>
          </a:bodyPr>
          <a:lstStyle/>
          <a:p>
            <a:pPr algn="ctr"/>
            <a:r>
              <a:rPr lang="de-DE" dirty="0"/>
              <a:t>Kolleginnen und Kollegen mit viel Unterrichtspraxis, mit unterschiedlichen beruflichen Fachrichtungen und Unterrichtsfächern aus den unterschiedlichen RLSB</a:t>
            </a:r>
            <a:endParaRPr lang="de-DE" strike="sngStrike" dirty="0"/>
          </a:p>
        </p:txBody>
      </p:sp>
    </p:spTree>
    <p:extLst>
      <p:ext uri="{BB962C8B-B14F-4D97-AF65-F5344CB8AC3E}">
        <p14:creationId xmlns:p14="http://schemas.microsoft.com/office/powerpoint/2010/main" val="44798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abgerundete Ecken 32">
            <a:extLst>
              <a:ext uri="{FF2B5EF4-FFF2-40B4-BE49-F238E27FC236}">
                <a16:creationId xmlns:a16="http://schemas.microsoft.com/office/drawing/2014/main" id="{2450045E-22C3-7274-4303-5D562D849C9B}"/>
              </a:ext>
            </a:extLst>
          </p:cNvPr>
          <p:cNvSpPr/>
          <p:nvPr/>
        </p:nvSpPr>
        <p:spPr>
          <a:xfrm>
            <a:off x="9148098" y="4270794"/>
            <a:ext cx="1351407" cy="1111049"/>
          </a:xfrm>
          <a:prstGeom prst="roundRect">
            <a:avLst/>
          </a:prstGeom>
          <a:noFill/>
          <a:ln w="508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abgerundete Ecken 31">
            <a:extLst>
              <a:ext uri="{FF2B5EF4-FFF2-40B4-BE49-F238E27FC236}">
                <a16:creationId xmlns:a16="http://schemas.microsoft.com/office/drawing/2014/main" id="{D04BFCCB-BBFA-2C1F-ECD6-1AE0D4D7026E}"/>
              </a:ext>
            </a:extLst>
          </p:cNvPr>
          <p:cNvSpPr/>
          <p:nvPr/>
        </p:nvSpPr>
        <p:spPr>
          <a:xfrm>
            <a:off x="5059948" y="4254005"/>
            <a:ext cx="1351407" cy="1111049"/>
          </a:xfrm>
          <a:prstGeom prst="roundRect">
            <a:avLst/>
          </a:prstGeom>
          <a:noFill/>
          <a:ln w="508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38C4B8F-7D8F-CCE6-5BF5-FD4B649CB733}"/>
              </a:ext>
            </a:extLst>
          </p:cNvPr>
          <p:cNvSpPr txBox="1">
            <a:spLocks/>
          </p:cNvSpPr>
          <p:nvPr/>
        </p:nvSpPr>
        <p:spPr>
          <a:xfrm>
            <a:off x="2721682" y="590448"/>
            <a:ext cx="8784976" cy="8217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800" b="0" i="0" u="none" strike="noStrike" kern="1200" cap="none" spc="0" normalizeH="0" baseline="0" noProof="0" dirty="0">
                <a:ln>
                  <a:noFill/>
                </a:ln>
                <a:solidFill>
                  <a:srgbClr val="E50046"/>
                </a:solidFill>
                <a:effectLst/>
                <a:uLnTx/>
                <a:uFillTx/>
                <a:latin typeface="Arial"/>
                <a:ea typeface="Verdana" panose="020B0604030504040204" pitchFamily="34" charset="0"/>
                <a:cs typeface="Times New Roman" panose="02020603050405020304" pitchFamily="18" charset="0"/>
              </a:rPr>
              <a:t>Schulisches Curriculum erstellen und implementieren</a:t>
            </a:r>
            <a:r>
              <a:rPr kumimoji="0" lang="de-DE" sz="2800" b="0" i="0" u="none" strike="noStrike" kern="1200" cap="none" spc="0" normalizeH="0" baseline="0" noProof="0" dirty="0">
                <a:ln>
                  <a:noFill/>
                </a:ln>
                <a:solidFill>
                  <a:srgbClr val="FFFFFF">
                    <a:lumMod val="85000"/>
                  </a:srgbClr>
                </a:solidFill>
                <a:effectLst/>
                <a:uLnTx/>
                <a:uFillTx/>
                <a:latin typeface="Arial"/>
                <a:ea typeface="+mj-ea"/>
                <a:cs typeface="+mj-cs"/>
              </a:rPr>
              <a:t> </a:t>
            </a:r>
          </a:p>
        </p:txBody>
      </p:sp>
      <p:grpSp>
        <p:nvGrpSpPr>
          <p:cNvPr id="3" name="Gruppieren 2">
            <a:extLst>
              <a:ext uri="{FF2B5EF4-FFF2-40B4-BE49-F238E27FC236}">
                <a16:creationId xmlns:a16="http://schemas.microsoft.com/office/drawing/2014/main" id="{61F479B4-C299-A108-734C-EB8D511B4391}"/>
              </a:ext>
            </a:extLst>
          </p:cNvPr>
          <p:cNvGrpSpPr/>
          <p:nvPr/>
        </p:nvGrpSpPr>
        <p:grpSpPr>
          <a:xfrm>
            <a:off x="2416489" y="1401967"/>
            <a:ext cx="9395362" cy="5143724"/>
            <a:chOff x="5073942" y="3868104"/>
            <a:chExt cx="9395362" cy="5143724"/>
          </a:xfrm>
        </p:grpSpPr>
        <p:sp>
          <p:nvSpPr>
            <p:cNvPr id="4" name="Rechteck: abgerundete Ecken 3">
              <a:extLst>
                <a:ext uri="{FF2B5EF4-FFF2-40B4-BE49-F238E27FC236}">
                  <a16:creationId xmlns:a16="http://schemas.microsoft.com/office/drawing/2014/main" id="{283B399F-0146-FA5C-6254-1AD1B8E30C02}"/>
                </a:ext>
              </a:extLst>
            </p:cNvPr>
            <p:cNvSpPr/>
            <p:nvPr/>
          </p:nvSpPr>
          <p:spPr>
            <a:xfrm>
              <a:off x="8045472" y="4390157"/>
              <a:ext cx="3494979" cy="882120"/>
            </a:xfrm>
            <a:prstGeom prst="roundRect">
              <a:avLst>
                <a:gd name="adj" fmla="val 7843"/>
              </a:avLst>
            </a:prstGeom>
            <a:solidFill>
              <a:srgbClr val="4472C4"/>
            </a:solidFill>
            <a:ln w="12700" cap="flat" cmpd="sng" algn="ctr">
              <a:noFill/>
              <a:prstDash val="solid"/>
              <a:miter lim="800000"/>
            </a:ln>
            <a:effectLst/>
          </p:spPr>
          <p:txBody>
            <a:bodyPr lIns="205737" tIns="137158" rIns="634356" rtlCol="0" anchor="ctr"/>
            <a:lstStyle/>
            <a:p>
              <a:pPr marL="1964760" marR="0" lvl="0" indent="-1964760" defTabSz="457200" eaLnBrk="1" fontAlgn="auto" latinLnBrk="0" hangingPunct="1">
                <a:lnSpc>
                  <a:spcPct val="100000"/>
                </a:lnSpc>
                <a:spcBef>
                  <a:spcPts val="0"/>
                </a:spcBef>
                <a:spcAft>
                  <a:spcPts val="0"/>
                </a:spcAft>
                <a:buClrTx/>
                <a:buSzTx/>
                <a:buFontTx/>
                <a:buNone/>
                <a:tabLst/>
                <a:defRPr/>
              </a:pPr>
              <a:endParaRPr kumimoji="0" lang="de-DE" sz="1143"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chteck: abgerundete Ecken 4">
              <a:extLst>
                <a:ext uri="{FF2B5EF4-FFF2-40B4-BE49-F238E27FC236}">
                  <a16:creationId xmlns:a16="http://schemas.microsoft.com/office/drawing/2014/main" id="{48C81FC8-0A37-FB6A-2143-AF41CCEFD2BD}"/>
                </a:ext>
              </a:extLst>
            </p:cNvPr>
            <p:cNvSpPr/>
            <p:nvPr/>
          </p:nvSpPr>
          <p:spPr>
            <a:xfrm>
              <a:off x="6031121" y="5544873"/>
              <a:ext cx="2037480" cy="924310"/>
            </a:xfrm>
            <a:prstGeom prst="roundRect">
              <a:avLst>
                <a:gd name="adj" fmla="val 7843"/>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143"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didaktisch-methodische Planung erstellen</a:t>
              </a:r>
            </a:p>
          </p:txBody>
        </p:sp>
        <p:sp>
          <p:nvSpPr>
            <p:cNvPr id="6" name="Textfeld 5">
              <a:extLst>
                <a:ext uri="{FF2B5EF4-FFF2-40B4-BE49-F238E27FC236}">
                  <a16:creationId xmlns:a16="http://schemas.microsoft.com/office/drawing/2014/main" id="{2FE03275-6ACC-1179-6803-D4E793852065}"/>
                </a:ext>
              </a:extLst>
            </p:cNvPr>
            <p:cNvSpPr txBox="1"/>
            <p:nvPr/>
          </p:nvSpPr>
          <p:spPr>
            <a:xfrm>
              <a:off x="8319874" y="4546971"/>
              <a:ext cx="3042426" cy="561436"/>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524" b="1" i="0" u="none" strike="noStrike" kern="0" cap="none" spc="0" normalizeH="0" baseline="0" noProof="0" dirty="0">
                  <a:ln>
                    <a:noFill/>
                  </a:ln>
                  <a:solidFill>
                    <a:prstClr val="white"/>
                  </a:solidFill>
                  <a:effectLst/>
                  <a:uLnTx/>
                  <a:uFillTx/>
                  <a:cs typeface="Arial" panose="020B0604020202020204" pitchFamily="34" charset="0"/>
                </a:rPr>
                <a:t>Schulisches Curriculum-BBS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524" b="1" i="0" u="none" strike="noStrike" kern="0" cap="none" spc="0" normalizeH="0" baseline="0" noProof="0" dirty="0">
                  <a:ln>
                    <a:noFill/>
                  </a:ln>
                  <a:solidFill>
                    <a:prstClr val="white"/>
                  </a:solidFill>
                  <a:effectLst/>
                  <a:uLnTx/>
                  <a:uFillTx/>
                  <a:cs typeface="Arial" panose="020B0604020202020204" pitchFamily="34" charset="0"/>
                </a:rPr>
                <a:t>(SchuCu-BBS)</a:t>
              </a:r>
            </a:p>
          </p:txBody>
        </p:sp>
        <p:sp>
          <p:nvSpPr>
            <p:cNvPr id="8" name="Rechteck: abgerundete Ecken 7">
              <a:extLst>
                <a:ext uri="{FF2B5EF4-FFF2-40B4-BE49-F238E27FC236}">
                  <a16:creationId xmlns:a16="http://schemas.microsoft.com/office/drawing/2014/main" id="{BC26EE71-31CD-2B13-66B9-3AFE2163E8DE}"/>
                </a:ext>
              </a:extLst>
            </p:cNvPr>
            <p:cNvSpPr/>
            <p:nvPr/>
          </p:nvSpPr>
          <p:spPr>
            <a:xfrm>
              <a:off x="11457020" y="5544573"/>
              <a:ext cx="2037480" cy="924310"/>
            </a:xfrm>
            <a:prstGeom prst="roundRect">
              <a:avLst>
                <a:gd name="adj" fmla="val 7843"/>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143"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Jahresplanung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143"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erstellen</a:t>
              </a:r>
            </a:p>
          </p:txBody>
        </p:sp>
        <p:sp>
          <p:nvSpPr>
            <p:cNvPr id="9" name="Rechteck: abgerundete Ecken 8">
              <a:extLst>
                <a:ext uri="{FF2B5EF4-FFF2-40B4-BE49-F238E27FC236}">
                  <a16:creationId xmlns:a16="http://schemas.microsoft.com/office/drawing/2014/main" id="{DE7085C0-8791-E12E-D310-53022CABB807}"/>
                </a:ext>
              </a:extLst>
            </p:cNvPr>
            <p:cNvSpPr/>
            <p:nvPr/>
          </p:nvSpPr>
          <p:spPr>
            <a:xfrm>
              <a:off x="5073942" y="6763593"/>
              <a:ext cx="1240417" cy="1020931"/>
            </a:xfrm>
            <a:prstGeom prst="roundRect">
              <a:avLst>
                <a:gd name="adj" fmla="val 7843"/>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Lernsituationen planen</a:t>
              </a:r>
            </a:p>
          </p:txBody>
        </p:sp>
        <p:sp>
          <p:nvSpPr>
            <p:cNvPr id="10" name="Rechteck: abgerundete Ecken 9">
              <a:extLst>
                <a:ext uri="{FF2B5EF4-FFF2-40B4-BE49-F238E27FC236}">
                  <a16:creationId xmlns:a16="http://schemas.microsoft.com/office/drawing/2014/main" id="{A5931D00-4CF3-EF2A-5DFF-8D00174A0826}"/>
                </a:ext>
              </a:extLst>
            </p:cNvPr>
            <p:cNvSpPr/>
            <p:nvPr/>
          </p:nvSpPr>
          <p:spPr>
            <a:xfrm>
              <a:off x="6429394" y="6763593"/>
              <a:ext cx="1240417" cy="1020931"/>
            </a:xfrm>
            <a:prstGeom prst="roundRect">
              <a:avLst>
                <a:gd name="adj" fmla="val 7843"/>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Schulspezifische Entscheidungen</a:t>
              </a:r>
              <a:r>
                <a:rPr kumimoji="0" lang="de-DE" sz="1000" b="1" i="0" u="none" strike="noStrike" kern="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a:t>
              </a:r>
              <a:r>
                <a:rPr kumimoji="0" lang="de-DE" sz="10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und Vorgaben berücksichtigen </a:t>
              </a:r>
            </a:p>
          </p:txBody>
        </p:sp>
        <p:sp>
          <p:nvSpPr>
            <p:cNvPr id="11" name="Rechteck: abgerundete Ecken 10">
              <a:extLst>
                <a:ext uri="{FF2B5EF4-FFF2-40B4-BE49-F238E27FC236}">
                  <a16:creationId xmlns:a16="http://schemas.microsoft.com/office/drawing/2014/main" id="{18E2F3AF-30FD-63AA-BFC8-D29BBB256322}"/>
                </a:ext>
              </a:extLst>
            </p:cNvPr>
            <p:cNvSpPr/>
            <p:nvPr/>
          </p:nvSpPr>
          <p:spPr>
            <a:xfrm>
              <a:off x="10493651" y="6796620"/>
              <a:ext cx="1261406" cy="1020931"/>
            </a:xfrm>
            <a:prstGeom prst="roundRect">
              <a:avLst>
                <a:gd name="adj" fmla="val 7843"/>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zeitliche Reihenfolge aller Lernsituationen auf das Schuljahr  abstimmen</a:t>
              </a:r>
            </a:p>
          </p:txBody>
        </p:sp>
        <p:sp>
          <p:nvSpPr>
            <p:cNvPr id="12" name="Rechteck: abgerundete Ecken 11">
              <a:extLst>
                <a:ext uri="{FF2B5EF4-FFF2-40B4-BE49-F238E27FC236}">
                  <a16:creationId xmlns:a16="http://schemas.microsoft.com/office/drawing/2014/main" id="{B7493B17-53BA-7BFC-2B5F-7FD98AFFD340}"/>
                </a:ext>
              </a:extLst>
            </p:cNvPr>
            <p:cNvSpPr/>
            <p:nvPr/>
          </p:nvSpPr>
          <p:spPr>
            <a:xfrm>
              <a:off x="11846826" y="6796620"/>
              <a:ext cx="1261406" cy="1020931"/>
            </a:xfrm>
            <a:prstGeom prst="roundRect">
              <a:avLst>
                <a:gd name="adj" fmla="val 7843"/>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Vereinbarungen und Hinweise zur Umsetzung der Lernsituationen berücksichtigen </a:t>
              </a:r>
            </a:p>
          </p:txBody>
        </p:sp>
        <p:cxnSp>
          <p:nvCxnSpPr>
            <p:cNvPr id="13" name="Verbinder: gewinkelt 12">
              <a:extLst>
                <a:ext uri="{FF2B5EF4-FFF2-40B4-BE49-F238E27FC236}">
                  <a16:creationId xmlns:a16="http://schemas.microsoft.com/office/drawing/2014/main" id="{C0A3E3DB-F26B-59FD-5ACF-114521C34126}"/>
                </a:ext>
              </a:extLst>
            </p:cNvPr>
            <p:cNvCxnSpPr>
              <a:cxnSpLocks/>
              <a:stCxn id="5" idx="0"/>
              <a:endCxn id="4" idx="2"/>
            </p:cNvCxnSpPr>
            <p:nvPr/>
          </p:nvCxnSpPr>
          <p:spPr>
            <a:xfrm rot="5400000" flipH="1" flipV="1">
              <a:off x="8285113" y="4037025"/>
              <a:ext cx="272596" cy="2743101"/>
            </a:xfrm>
            <a:prstGeom prst="bentConnector3">
              <a:avLst>
                <a:gd name="adj1" fmla="val 50000"/>
              </a:avLst>
            </a:prstGeom>
            <a:noFill/>
            <a:ln w="12700" cap="flat" cmpd="sng" algn="ctr">
              <a:solidFill>
                <a:srgbClr val="4472C4"/>
              </a:solidFill>
              <a:prstDash val="solid"/>
              <a:miter lim="800000"/>
            </a:ln>
            <a:effectLst/>
          </p:spPr>
        </p:cxnSp>
        <p:cxnSp>
          <p:nvCxnSpPr>
            <p:cNvPr id="14" name="Verbinder: gewinkelt 13">
              <a:extLst>
                <a:ext uri="{FF2B5EF4-FFF2-40B4-BE49-F238E27FC236}">
                  <a16:creationId xmlns:a16="http://schemas.microsoft.com/office/drawing/2014/main" id="{D267319E-79F3-550C-24B8-FB064CD86FB3}"/>
                </a:ext>
              </a:extLst>
            </p:cNvPr>
            <p:cNvCxnSpPr>
              <a:cxnSpLocks/>
              <a:stCxn id="8" idx="0"/>
              <a:endCxn id="4" idx="2"/>
            </p:cNvCxnSpPr>
            <p:nvPr/>
          </p:nvCxnSpPr>
          <p:spPr>
            <a:xfrm rot="16200000" flipV="1">
              <a:off x="10998213" y="4067026"/>
              <a:ext cx="272296" cy="2682798"/>
            </a:xfrm>
            <a:prstGeom prst="bentConnector3">
              <a:avLst>
                <a:gd name="adj1" fmla="val 50000"/>
              </a:avLst>
            </a:prstGeom>
            <a:noFill/>
            <a:ln w="12700" cap="flat" cmpd="sng" algn="ctr">
              <a:solidFill>
                <a:srgbClr val="4472C4"/>
              </a:solidFill>
              <a:prstDash val="solid"/>
              <a:miter lim="800000"/>
            </a:ln>
            <a:effectLst/>
          </p:spPr>
        </p:cxnSp>
        <p:cxnSp>
          <p:nvCxnSpPr>
            <p:cNvPr id="15" name="Verbinder: gewinkelt 14">
              <a:extLst>
                <a:ext uri="{FF2B5EF4-FFF2-40B4-BE49-F238E27FC236}">
                  <a16:creationId xmlns:a16="http://schemas.microsoft.com/office/drawing/2014/main" id="{C0DAB15D-3344-92A9-A491-B4ACC1A0D74F}"/>
                </a:ext>
              </a:extLst>
            </p:cNvPr>
            <p:cNvCxnSpPr>
              <a:cxnSpLocks/>
              <a:stCxn id="12" idx="0"/>
              <a:endCxn id="8" idx="2"/>
            </p:cNvCxnSpPr>
            <p:nvPr/>
          </p:nvCxnSpPr>
          <p:spPr>
            <a:xfrm rot="16200000" flipV="1">
              <a:off x="12312777" y="6631867"/>
              <a:ext cx="327737" cy="1769"/>
            </a:xfrm>
            <a:prstGeom prst="bentConnector3">
              <a:avLst>
                <a:gd name="adj1" fmla="val 50000"/>
              </a:avLst>
            </a:prstGeom>
            <a:noFill/>
            <a:ln w="12700" cap="flat" cmpd="sng" algn="ctr">
              <a:solidFill>
                <a:srgbClr val="4472C4"/>
              </a:solidFill>
              <a:prstDash val="solid"/>
              <a:miter lim="800000"/>
            </a:ln>
            <a:effectLst/>
          </p:spPr>
        </p:cxnSp>
        <p:cxnSp>
          <p:nvCxnSpPr>
            <p:cNvPr id="16" name="Verbinder: gewinkelt 15">
              <a:extLst>
                <a:ext uri="{FF2B5EF4-FFF2-40B4-BE49-F238E27FC236}">
                  <a16:creationId xmlns:a16="http://schemas.microsoft.com/office/drawing/2014/main" id="{8A1D3697-471E-C865-2864-B35176F1CACD}"/>
                </a:ext>
              </a:extLst>
            </p:cNvPr>
            <p:cNvCxnSpPr>
              <a:cxnSpLocks/>
              <a:stCxn id="11" idx="0"/>
              <a:endCxn id="8" idx="2"/>
            </p:cNvCxnSpPr>
            <p:nvPr/>
          </p:nvCxnSpPr>
          <p:spPr>
            <a:xfrm rot="5400000" flipH="1" flipV="1">
              <a:off x="11636189" y="5957049"/>
              <a:ext cx="327737" cy="1351406"/>
            </a:xfrm>
            <a:prstGeom prst="bentConnector3">
              <a:avLst>
                <a:gd name="adj1" fmla="val 50000"/>
              </a:avLst>
            </a:prstGeom>
            <a:noFill/>
            <a:ln w="12700" cap="flat" cmpd="sng" algn="ctr">
              <a:solidFill>
                <a:srgbClr val="4472C4"/>
              </a:solidFill>
              <a:prstDash val="solid"/>
              <a:miter lim="800000"/>
            </a:ln>
            <a:effectLst/>
          </p:spPr>
        </p:cxnSp>
        <p:cxnSp>
          <p:nvCxnSpPr>
            <p:cNvPr id="17" name="Verbinder: gewinkelt 16">
              <a:extLst>
                <a:ext uri="{FF2B5EF4-FFF2-40B4-BE49-F238E27FC236}">
                  <a16:creationId xmlns:a16="http://schemas.microsoft.com/office/drawing/2014/main" id="{A29A977B-BAB6-49AE-6CED-18C127DC3923}"/>
                </a:ext>
              </a:extLst>
            </p:cNvPr>
            <p:cNvCxnSpPr>
              <a:cxnSpLocks/>
              <a:stCxn id="10" idx="0"/>
              <a:endCxn id="5" idx="2"/>
            </p:cNvCxnSpPr>
            <p:nvPr/>
          </p:nvCxnSpPr>
          <p:spPr>
            <a:xfrm rot="5400000" flipH="1" flipV="1">
              <a:off x="6902527" y="6616259"/>
              <a:ext cx="294410" cy="258"/>
            </a:xfrm>
            <a:prstGeom prst="bentConnector3">
              <a:avLst>
                <a:gd name="adj1" fmla="val 50000"/>
              </a:avLst>
            </a:prstGeom>
            <a:noFill/>
            <a:ln w="12700" cap="flat" cmpd="sng" algn="ctr">
              <a:solidFill>
                <a:srgbClr val="4472C4"/>
              </a:solidFill>
              <a:prstDash val="solid"/>
              <a:miter lim="800000"/>
            </a:ln>
            <a:effectLst/>
          </p:spPr>
        </p:cxnSp>
        <p:cxnSp>
          <p:nvCxnSpPr>
            <p:cNvPr id="18" name="Verbinder: gewinkelt 17">
              <a:extLst>
                <a:ext uri="{FF2B5EF4-FFF2-40B4-BE49-F238E27FC236}">
                  <a16:creationId xmlns:a16="http://schemas.microsoft.com/office/drawing/2014/main" id="{8EC33FF8-A082-5042-725F-145319795B79}"/>
                </a:ext>
              </a:extLst>
            </p:cNvPr>
            <p:cNvCxnSpPr>
              <a:cxnSpLocks/>
              <a:stCxn id="9" idx="0"/>
              <a:endCxn id="5" idx="2"/>
            </p:cNvCxnSpPr>
            <p:nvPr/>
          </p:nvCxnSpPr>
          <p:spPr>
            <a:xfrm rot="5400000" flipH="1" flipV="1">
              <a:off x="6224801" y="5938533"/>
              <a:ext cx="294410" cy="1355710"/>
            </a:xfrm>
            <a:prstGeom prst="bentConnector3">
              <a:avLst>
                <a:gd name="adj1" fmla="val 50000"/>
              </a:avLst>
            </a:prstGeom>
            <a:noFill/>
            <a:ln w="12700" cap="flat" cmpd="sng" algn="ctr">
              <a:solidFill>
                <a:srgbClr val="4472C4"/>
              </a:solidFill>
              <a:prstDash val="solid"/>
              <a:miter lim="800000"/>
            </a:ln>
            <a:effectLst/>
          </p:spPr>
        </p:cxnSp>
        <p:sp>
          <p:nvSpPr>
            <p:cNvPr id="19" name="Rechteck: abgerundete Ecken 18">
              <a:extLst>
                <a:ext uri="{FF2B5EF4-FFF2-40B4-BE49-F238E27FC236}">
                  <a16:creationId xmlns:a16="http://schemas.microsoft.com/office/drawing/2014/main" id="{19DD066B-9613-7AF1-63A8-338A751F9C54}"/>
                </a:ext>
              </a:extLst>
            </p:cNvPr>
            <p:cNvSpPr/>
            <p:nvPr/>
          </p:nvSpPr>
          <p:spPr>
            <a:xfrm>
              <a:off x="5073943" y="7962900"/>
              <a:ext cx="1240416" cy="621171"/>
            </a:xfrm>
            <a:prstGeom prst="roundRect">
              <a:avLst>
                <a:gd name="adj" fmla="val 7843"/>
              </a:avLst>
            </a:prstGeom>
            <a:solidFill>
              <a:srgbClr val="FFCCC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QB F</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„Schule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leiten“</a:t>
              </a:r>
            </a:p>
          </p:txBody>
        </p:sp>
        <p:sp>
          <p:nvSpPr>
            <p:cNvPr id="20" name="Rechteck: abgerundete Ecken 19">
              <a:extLst>
                <a:ext uri="{FF2B5EF4-FFF2-40B4-BE49-F238E27FC236}">
                  <a16:creationId xmlns:a16="http://schemas.microsoft.com/office/drawing/2014/main" id="{0CADCC4F-7824-19A3-9448-A94BCF3CBCDF}"/>
                </a:ext>
              </a:extLst>
            </p:cNvPr>
            <p:cNvSpPr/>
            <p:nvPr/>
          </p:nvSpPr>
          <p:spPr>
            <a:xfrm>
              <a:off x="11867816" y="7960159"/>
              <a:ext cx="1240416" cy="621171"/>
            </a:xfrm>
            <a:prstGeom prst="roundRect">
              <a:avLst>
                <a:gd name="adj" fmla="val 7843"/>
              </a:avLst>
            </a:prstGeom>
            <a:solidFill>
              <a:srgbClr val="FF99C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QB K</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„Kooperationen entwickeln“</a:t>
              </a:r>
              <a:endPar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1" name="Rechteck: abgerundete Ecken 20">
              <a:extLst>
                <a:ext uri="{FF2B5EF4-FFF2-40B4-BE49-F238E27FC236}">
                  <a16:creationId xmlns:a16="http://schemas.microsoft.com/office/drawing/2014/main" id="{55841F69-5E61-5E63-C875-CC22554C6877}"/>
                </a:ext>
              </a:extLst>
            </p:cNvPr>
            <p:cNvSpPr/>
            <p:nvPr/>
          </p:nvSpPr>
          <p:spPr>
            <a:xfrm>
              <a:off x="10514641" y="7960159"/>
              <a:ext cx="1240416" cy="621171"/>
            </a:xfrm>
            <a:prstGeom prst="roundRect">
              <a:avLst>
                <a:gd name="adj" fmla="val 7843"/>
              </a:avLst>
            </a:prstGeom>
            <a:solidFill>
              <a:srgbClr val="99CC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QB 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„Ressourcen verwalten“</a:t>
              </a:r>
              <a:endPar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2" name="Rechteck: abgerundete Ecken 21">
              <a:extLst>
                <a:ext uri="{FF2B5EF4-FFF2-40B4-BE49-F238E27FC236}">
                  <a16:creationId xmlns:a16="http://schemas.microsoft.com/office/drawing/2014/main" id="{0308997B-EFF5-5108-BDD5-DE7305854BDC}"/>
                </a:ext>
              </a:extLst>
            </p:cNvPr>
            <p:cNvSpPr/>
            <p:nvPr/>
          </p:nvSpPr>
          <p:spPr>
            <a:xfrm>
              <a:off x="9172753" y="7960159"/>
              <a:ext cx="1240416" cy="621171"/>
            </a:xfrm>
            <a:prstGeom prst="roundRect">
              <a:avLst>
                <a:gd name="adj" fmla="val 7843"/>
              </a:avLst>
            </a:prstGeom>
            <a:solidFill>
              <a:srgbClr val="CC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QB B</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„Bildungsangebote gestalten“</a:t>
              </a:r>
            </a:p>
          </p:txBody>
        </p:sp>
        <p:sp>
          <p:nvSpPr>
            <p:cNvPr id="23" name="Rechteck: abgerundete Ecken 22">
              <a:extLst>
                <a:ext uri="{FF2B5EF4-FFF2-40B4-BE49-F238E27FC236}">
                  <a16:creationId xmlns:a16="http://schemas.microsoft.com/office/drawing/2014/main" id="{E898294D-10F6-5E96-9F87-1F591488CCB6}"/>
                </a:ext>
              </a:extLst>
            </p:cNvPr>
            <p:cNvSpPr/>
            <p:nvPr/>
          </p:nvSpPr>
          <p:spPr>
            <a:xfrm>
              <a:off x="7782570" y="7951936"/>
              <a:ext cx="1240416" cy="621171"/>
            </a:xfrm>
            <a:prstGeom prst="roundRect">
              <a:avLst>
                <a:gd name="adj" fmla="val 7843"/>
              </a:avLst>
            </a:prstGeom>
            <a:solidFill>
              <a:srgbClr val="FFFF9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QB 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„Schule entwickeln“</a:t>
              </a:r>
              <a:endPar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4" name="Rechteck: abgerundete Ecken 23">
              <a:extLst>
                <a:ext uri="{FF2B5EF4-FFF2-40B4-BE49-F238E27FC236}">
                  <a16:creationId xmlns:a16="http://schemas.microsoft.com/office/drawing/2014/main" id="{6D1DE4FE-90A9-689F-C0B7-1D1C0691F3EB}"/>
                </a:ext>
              </a:extLst>
            </p:cNvPr>
            <p:cNvSpPr/>
            <p:nvPr/>
          </p:nvSpPr>
          <p:spPr>
            <a:xfrm>
              <a:off x="6429394" y="7957418"/>
              <a:ext cx="1240416" cy="621171"/>
            </a:xfrm>
            <a:prstGeom prst="roundRect">
              <a:avLst>
                <a:gd name="adj" fmla="val 7843"/>
              </a:avLst>
            </a:prstGeom>
            <a:solidFill>
              <a:srgbClr val="CCFFC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QB P</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„Personal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führen“</a:t>
              </a:r>
            </a:p>
          </p:txBody>
        </p:sp>
        <p:sp>
          <p:nvSpPr>
            <p:cNvPr id="25" name="Rechteck: abgerundete Ecken 24">
              <a:extLst>
                <a:ext uri="{FF2B5EF4-FFF2-40B4-BE49-F238E27FC236}">
                  <a16:creationId xmlns:a16="http://schemas.microsoft.com/office/drawing/2014/main" id="{4C304971-CB05-529E-142E-03EBFFEAE480}"/>
                </a:ext>
              </a:extLst>
            </p:cNvPr>
            <p:cNvSpPr/>
            <p:nvPr/>
          </p:nvSpPr>
          <p:spPr>
            <a:xfrm>
              <a:off x="13216019" y="7942178"/>
              <a:ext cx="1240416" cy="621171"/>
            </a:xfrm>
            <a:prstGeom prst="roundRect">
              <a:avLst>
                <a:gd name="adj" fmla="val 7843"/>
              </a:avLst>
            </a:prstGeom>
            <a:solidFill>
              <a:srgbClr val="FFCC9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QB 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„Ergebnisse und Erfolge beachten“</a:t>
              </a:r>
            </a:p>
          </p:txBody>
        </p:sp>
        <p:sp>
          <p:nvSpPr>
            <p:cNvPr id="26" name="Rechteck: abgerundete Ecken 25">
              <a:extLst>
                <a:ext uri="{FF2B5EF4-FFF2-40B4-BE49-F238E27FC236}">
                  <a16:creationId xmlns:a16="http://schemas.microsoft.com/office/drawing/2014/main" id="{91C9A987-D0D3-69C3-2666-93D91F19347B}"/>
                </a:ext>
              </a:extLst>
            </p:cNvPr>
            <p:cNvSpPr/>
            <p:nvPr/>
          </p:nvSpPr>
          <p:spPr>
            <a:xfrm>
              <a:off x="5073942" y="8650401"/>
              <a:ext cx="9395362" cy="361427"/>
            </a:xfrm>
            <a:prstGeom prst="roundRect">
              <a:avLst>
                <a:gd name="adj" fmla="val 7843"/>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524"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Kernaufgabenmodell-BBS (KAM-BBS)</a:t>
              </a:r>
            </a:p>
          </p:txBody>
        </p:sp>
        <p:sp>
          <p:nvSpPr>
            <p:cNvPr id="27" name="Rechteck: abgerundete Ecken 26">
              <a:extLst>
                <a:ext uri="{FF2B5EF4-FFF2-40B4-BE49-F238E27FC236}">
                  <a16:creationId xmlns:a16="http://schemas.microsoft.com/office/drawing/2014/main" id="{5F7DD98C-761E-A5F8-13C1-C260F8054143}"/>
                </a:ext>
              </a:extLst>
            </p:cNvPr>
            <p:cNvSpPr/>
            <p:nvPr/>
          </p:nvSpPr>
          <p:spPr>
            <a:xfrm>
              <a:off x="5073942" y="3868104"/>
              <a:ext cx="9395362" cy="361427"/>
            </a:xfrm>
            <a:prstGeom prst="roundRect">
              <a:avLst>
                <a:gd name="adj" fmla="val 7843"/>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524"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NSchG – BbS-VO – EB-BbS</a:t>
              </a:r>
            </a:p>
          </p:txBody>
        </p:sp>
        <p:sp>
          <p:nvSpPr>
            <p:cNvPr id="28" name="Rechteck: abgerundete Ecken 27">
              <a:extLst>
                <a:ext uri="{FF2B5EF4-FFF2-40B4-BE49-F238E27FC236}">
                  <a16:creationId xmlns:a16="http://schemas.microsoft.com/office/drawing/2014/main" id="{A4062D56-81EC-F404-1F7F-40B64C8143A9}"/>
                </a:ext>
              </a:extLst>
            </p:cNvPr>
            <p:cNvSpPr/>
            <p:nvPr/>
          </p:nvSpPr>
          <p:spPr>
            <a:xfrm>
              <a:off x="13205524" y="6796620"/>
              <a:ext cx="1261406" cy="1020931"/>
            </a:xfrm>
            <a:prstGeom prst="roundRect">
              <a:avLst>
                <a:gd name="adj" fmla="val 7843"/>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übergreifende organisatorische Vereinbarungen planen</a:t>
              </a:r>
            </a:p>
          </p:txBody>
        </p:sp>
        <p:cxnSp>
          <p:nvCxnSpPr>
            <p:cNvPr id="29" name="Verbinder: gewinkelt 28">
              <a:extLst>
                <a:ext uri="{FF2B5EF4-FFF2-40B4-BE49-F238E27FC236}">
                  <a16:creationId xmlns:a16="http://schemas.microsoft.com/office/drawing/2014/main" id="{C41A0B1C-A8C4-139B-40EB-18223FB624B5}"/>
                </a:ext>
              </a:extLst>
            </p:cNvPr>
            <p:cNvCxnSpPr>
              <a:cxnSpLocks/>
              <a:stCxn id="28" idx="0"/>
              <a:endCxn id="8" idx="2"/>
            </p:cNvCxnSpPr>
            <p:nvPr/>
          </p:nvCxnSpPr>
          <p:spPr>
            <a:xfrm rot="16200000" flipV="1">
              <a:off x="12992126" y="5952518"/>
              <a:ext cx="327737" cy="1360467"/>
            </a:xfrm>
            <a:prstGeom prst="bentConnector3">
              <a:avLst>
                <a:gd name="adj1" fmla="val 50000"/>
              </a:avLst>
            </a:prstGeom>
            <a:noFill/>
            <a:ln w="12700" cap="flat" cmpd="sng" algn="ctr">
              <a:solidFill>
                <a:srgbClr val="4472C4"/>
              </a:solidFill>
              <a:prstDash val="solid"/>
              <a:miter lim="800000"/>
            </a:ln>
            <a:effectLst/>
          </p:spPr>
        </p:cxnSp>
        <p:sp>
          <p:nvSpPr>
            <p:cNvPr id="30" name="Rechteck: abgerundete Ecken 29">
              <a:extLst>
                <a:ext uri="{FF2B5EF4-FFF2-40B4-BE49-F238E27FC236}">
                  <a16:creationId xmlns:a16="http://schemas.microsoft.com/office/drawing/2014/main" id="{255B6D8C-A6E1-A454-4B7F-FA220C1C1141}"/>
                </a:ext>
              </a:extLst>
            </p:cNvPr>
            <p:cNvSpPr/>
            <p:nvPr/>
          </p:nvSpPr>
          <p:spPr>
            <a:xfrm>
              <a:off x="7782569" y="6763593"/>
              <a:ext cx="1240417" cy="1020931"/>
            </a:xfrm>
            <a:prstGeom prst="roundRect">
              <a:avLst>
                <a:gd name="adj" fmla="val 7843"/>
              </a:avLst>
            </a:prstGeom>
            <a:solidFill>
              <a:srgbClr val="4472C4">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Materialien und Medien zu den Lernsituationen  bereitstellen</a:t>
              </a:r>
            </a:p>
          </p:txBody>
        </p:sp>
        <p:cxnSp>
          <p:nvCxnSpPr>
            <p:cNvPr id="31" name="Verbinder: gewinkelt 30">
              <a:extLst>
                <a:ext uri="{FF2B5EF4-FFF2-40B4-BE49-F238E27FC236}">
                  <a16:creationId xmlns:a16="http://schemas.microsoft.com/office/drawing/2014/main" id="{6284E98C-C487-84B7-51E2-AE20E24D9D68}"/>
                </a:ext>
              </a:extLst>
            </p:cNvPr>
            <p:cNvCxnSpPr>
              <a:cxnSpLocks/>
              <a:stCxn id="30" idx="0"/>
              <a:endCxn id="5" idx="2"/>
            </p:cNvCxnSpPr>
            <p:nvPr/>
          </p:nvCxnSpPr>
          <p:spPr>
            <a:xfrm rot="16200000" flipV="1">
              <a:off x="7579115" y="5939929"/>
              <a:ext cx="294410" cy="1352917"/>
            </a:xfrm>
            <a:prstGeom prst="bentConnector3">
              <a:avLst>
                <a:gd name="adj1" fmla="val 50000"/>
              </a:avLst>
            </a:prstGeom>
            <a:noFill/>
            <a:ln w="12700" cap="flat" cmpd="sng" algn="ctr">
              <a:solidFill>
                <a:srgbClr val="4472C4"/>
              </a:solidFill>
              <a:prstDash val="solid"/>
              <a:miter lim="800000"/>
            </a:ln>
            <a:effectLst/>
          </p:spPr>
        </p:cxnSp>
      </p:grpSp>
      <p:sp>
        <p:nvSpPr>
          <p:cNvPr id="34" name="Textfeld 33">
            <a:extLst>
              <a:ext uri="{FF2B5EF4-FFF2-40B4-BE49-F238E27FC236}">
                <a16:creationId xmlns:a16="http://schemas.microsoft.com/office/drawing/2014/main" id="{4BD89F55-95CA-111E-67B8-EF36B8158774}"/>
              </a:ext>
            </a:extLst>
          </p:cNvPr>
          <p:cNvSpPr txBox="1"/>
          <p:nvPr/>
        </p:nvSpPr>
        <p:spPr>
          <a:xfrm>
            <a:off x="5945705" y="3665233"/>
            <a:ext cx="3553228" cy="584775"/>
          </a:xfrm>
          <a:prstGeom prst="rect">
            <a:avLst/>
          </a:prstGeom>
          <a:noFill/>
          <a:ln w="50800">
            <a:solidFill>
              <a:srgbClr val="4472C4"/>
            </a:solidFill>
          </a:ln>
        </p:spPr>
        <p:txBody>
          <a:bodyPr wrap="square" rtlCol="0">
            <a:spAutoFit/>
          </a:bodyPr>
          <a:lstStyle/>
          <a:p>
            <a:pPr algn="ctr"/>
            <a:r>
              <a:rPr lang="de-DE" sz="3200" dirty="0">
                <a:solidFill>
                  <a:srgbClr val="E50046"/>
                </a:solidFill>
                <a:latin typeface="+mn-lt"/>
              </a:rPr>
              <a:t>Weiterentwicklung</a:t>
            </a:r>
          </a:p>
        </p:txBody>
      </p:sp>
    </p:spTree>
    <p:extLst>
      <p:ext uri="{BB962C8B-B14F-4D97-AF65-F5344CB8AC3E}">
        <p14:creationId xmlns:p14="http://schemas.microsoft.com/office/powerpoint/2010/main" val="582017330"/>
      </p:ext>
    </p:extLst>
  </p:cSld>
  <p:clrMapOvr>
    <a:masterClrMapping/>
  </p:clrMapOvr>
</p:sld>
</file>

<file path=ppt/theme/theme1.xml><?xml version="1.0" encoding="utf-8"?>
<a:theme xmlns:a="http://schemas.openxmlformats.org/drawingml/2006/main" name="Standarddesign">
  <a:themeElements>
    <a:clrScheme name="Benutzerdefiniert 21">
      <a:dk1>
        <a:srgbClr val="000000"/>
      </a:dk1>
      <a:lt1>
        <a:srgbClr val="FFFFFF"/>
      </a:lt1>
      <a:dk2>
        <a:srgbClr val="000000"/>
      </a:dk2>
      <a:lt2>
        <a:srgbClr val="808080"/>
      </a:lt2>
      <a:accent1>
        <a:srgbClr val="BBE0E3"/>
      </a:accent1>
      <a:accent2>
        <a:srgbClr val="92D050"/>
      </a:accent2>
      <a:accent3>
        <a:srgbClr val="F2F2F2"/>
      </a:accent3>
      <a:accent4>
        <a:srgbClr val="000000"/>
      </a:accent4>
      <a:accent5>
        <a:srgbClr val="D8D8D8"/>
      </a:accent5>
      <a:accent6>
        <a:srgbClr val="7F7F7F"/>
      </a:accent6>
      <a:hlink>
        <a:srgbClr val="7F7F7F"/>
      </a:hlink>
      <a:folHlink>
        <a:srgbClr val="3399F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980C1A7-5C9E-46FA-B8EA-5567FBE40130}" vid="{E7D01DC1-3A71-4D17-B6F0-9C58C137ABC1}"/>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Vorlage-PPTX-MK</Template>
  <TotalTime>0</TotalTime>
  <Words>2453</Words>
  <Application>Microsoft Office PowerPoint</Application>
  <PresentationFormat>Breitbild</PresentationFormat>
  <Paragraphs>228</Paragraphs>
  <Slides>26</Slides>
  <Notes>25</Notes>
  <HiddenSlides>2</HiddenSlides>
  <MMClips>0</MMClips>
  <ScaleCrop>false</ScaleCrop>
  <HeadingPairs>
    <vt:vector size="8" baseType="variant">
      <vt:variant>
        <vt:lpstr>Verwendete Schriftarten</vt:lpstr>
      </vt:variant>
      <vt:variant>
        <vt:i4>7</vt:i4>
      </vt:variant>
      <vt:variant>
        <vt:lpstr>Design</vt:lpstr>
      </vt:variant>
      <vt:variant>
        <vt:i4>1</vt:i4>
      </vt:variant>
      <vt:variant>
        <vt:lpstr>Folientitel</vt:lpstr>
      </vt:variant>
      <vt:variant>
        <vt:i4>26</vt:i4>
      </vt:variant>
      <vt:variant>
        <vt:lpstr>Zielgruppenorientierte Präsentationen</vt:lpstr>
      </vt:variant>
      <vt:variant>
        <vt:i4>6</vt:i4>
      </vt:variant>
    </vt:vector>
  </HeadingPairs>
  <TitlesOfParts>
    <vt:vector size="40" baseType="lpstr">
      <vt:lpstr>Arial</vt:lpstr>
      <vt:lpstr>Calibri</vt:lpstr>
      <vt:lpstr>Courier New</vt:lpstr>
      <vt:lpstr>Symbol</vt:lpstr>
      <vt:lpstr>Times New Roman</vt:lpstr>
      <vt:lpstr>Verdana</vt:lpstr>
      <vt:lpstr>Wingdings</vt:lpstr>
      <vt:lpstr>Standarddesign</vt:lpstr>
      <vt:lpstr>PowerPoint-Präsentation</vt:lpstr>
      <vt:lpstr>Alles neu? Ist die „alte“ Leitlinie SchuCu-BBS hinfällig?</vt:lpstr>
      <vt:lpstr>Warum wurde die Leitlinie SchuCu-BBS weiterentwickelt?</vt:lpstr>
      <vt:lpstr>Warum wurde die Leitlinie SchuCu-BBS weiterentwickelt?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Begriffsschärfung „Handlungssituation“ </vt:lpstr>
      <vt:lpstr>PowerPoint-Präsentation</vt:lpstr>
      <vt:lpstr>PowerPoint-Präsentation</vt:lpstr>
      <vt:lpstr>PowerPoint-Präsentation</vt:lpstr>
      <vt:lpstr>PowerPoint-Präsentation</vt:lpstr>
      <vt:lpstr>PowerPoint-Präsentation</vt:lpstr>
      <vt:lpstr> In Kürze werden auf OpenELEC weiterführende Materialien bereitgestellt.   </vt:lpstr>
      <vt:lpstr>PowerPoint-Präsentation</vt:lpstr>
      <vt:lpstr>Sem GHRS</vt:lpstr>
      <vt:lpstr>Sem GHRS kompakt</vt:lpstr>
      <vt:lpstr>Sem BBS</vt:lpstr>
      <vt:lpstr>Sem BBS kompakt</vt:lpstr>
      <vt:lpstr>NLSCHB</vt:lpstr>
      <vt:lpstr>NLSCHB kompakt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2023-01-11T08:44:14Z</dcterms:created>
  <dcterms:modified xsi:type="dcterms:W3CDTF">2024-08-27T11:13:05Z</dcterms:modified>
</cp:coreProperties>
</file>