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61" r:id="rId3"/>
    <p:sldId id="262" r:id="rId4"/>
    <p:sldId id="257" r:id="rId5"/>
    <p:sldId id="265" r:id="rId6"/>
    <p:sldId id="258" r:id="rId7"/>
    <p:sldId id="264" r:id="rId8"/>
    <p:sldId id="263" r:id="rId9"/>
    <p:sldId id="259" r:id="rId10"/>
    <p:sldId id="267" r:id="rId11"/>
    <p:sldId id="268" r:id="rId12"/>
    <p:sldId id="272" r:id="rId13"/>
    <p:sldId id="269" r:id="rId14"/>
    <p:sldId id="270" r:id="rId15"/>
    <p:sldId id="271" r:id="rId16"/>
  </p:sldIdLst>
  <p:sldSz cx="10080625" cy="7559675"/>
  <p:notesSz cx="7559675" cy="10691813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288" autoAdjust="0"/>
    <p:restoredTop sz="78972" autoAdjust="0"/>
  </p:normalViewPr>
  <p:slideViewPr>
    <p:cSldViewPr snapToGrid="0">
      <p:cViewPr varScale="1">
        <p:scale>
          <a:sx n="105" d="100"/>
          <a:sy n="105" d="100"/>
        </p:scale>
        <p:origin x="1016" y="496"/>
      </p:cViewPr>
      <p:guideLst/>
    </p:cSldViewPr>
  </p:slideViewPr>
  <p:notesTextViewPr>
    <p:cViewPr>
      <p:scale>
        <a:sx n="150" d="100"/>
        <a:sy n="1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EAB7F8E9-66E6-467A-8B4B-A4E2A0FB9397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60" cy="36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no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de-DE" sz="14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1CDB3D16-7400-4899-98B6-73DED314463F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noAutofit/>
          </a:bodyPr>
          <a:lstStyle/>
          <a:p>
            <a:pPr marL="0" marR="0" lvl="0" indent="0" algn="r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de-DE" sz="14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3672A86-234C-494C-AE9A-6CB2B3104337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="b" anchorCtr="0" compatLnSpc="0">
            <a:no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de-DE" sz="14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B2FC5017-4B64-4598-8DAC-41CE721E1EE0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="b" anchorCtr="0" compatLnSpc="0">
            <a:noAutofit/>
          </a:bodyPr>
          <a:lstStyle/>
          <a:p>
            <a:pPr marL="0" marR="0" lvl="0" indent="0" algn="r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D3088F31-F630-4A4F-ABDA-CA1E858776D4}" type="slidenum">
              <a:t>‹Nr.›</a:t>
            </a:fld>
            <a:endParaRPr lang="de-DE" sz="14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1177365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316E534C-3991-4374-9AF4-E7B103CBB89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94C69A50-F02F-4C7C-897A-56C5437C440A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de-DE"/>
          </a:p>
        </p:txBody>
      </p:sp>
      <p:sp>
        <p:nvSpPr>
          <p:cNvPr id="4" name="Kopfzeilenplatzhalter 3">
            <a:extLst>
              <a:ext uri="{FF2B5EF4-FFF2-40B4-BE49-F238E27FC236}">
                <a16:creationId xmlns:a16="http://schemas.microsoft.com/office/drawing/2014/main" id="{4424E9ED-C20A-4FBA-95E3-AD84C42A57E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1512000" y="588060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hangingPunct="0">
              <a:buNone/>
              <a:tabLst/>
              <a:defRPr lang="de-DE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de-DE"/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32FA2485-BB16-4250-BF6B-E2BBEA65689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r" hangingPunct="0">
              <a:buNone/>
              <a:tabLst/>
              <a:defRPr lang="de-DE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89F55CDC-FE5D-4738-B8AD-C6212F6A2F9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lvl="0" hangingPunct="0">
              <a:buNone/>
              <a:tabLst/>
              <a:defRPr lang="de-DE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E5DA5CFF-7120-47D8-AEE3-B69316915B2D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lvl="0" algn="r" hangingPunct="0">
              <a:buNone/>
              <a:tabLst/>
              <a:defRPr lang="de-DE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FC7DDD87-5220-4AB6-805E-B86046E49729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617532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hangingPunct="0">
      <a:tabLst/>
      <a:defRPr lang="de-DE" sz="2000" b="0" i="0" u="none" strike="noStrike" kern="1200" cap="none">
        <a:ln>
          <a:noFill/>
        </a:ln>
        <a:highlight>
          <a:scrgbClr r="0" g="0" b="0">
            <a:alpha val="0"/>
          </a:scrgbClr>
        </a:highlight>
        <a:latin typeface="Liberation Sans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828282EE-941B-47A0-ADB1-080CD15A0A21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5581D0B9-924B-4B53-A146-AEF7DC8ACAAD}" type="slidenum">
              <a:t>1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0FD94219-B01A-4F2E-B7A3-1118DA9E487D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701B1113-D13A-46FC-94C9-2D46B86667B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Ziel: an den bekannten Inhalten des Energiekurses Möglichkeiten aufzeigen, wie man (an einzelnen Stellen) das iPad nutzen kann</a:t>
            </a:r>
          </a:p>
          <a:p>
            <a:r>
              <a:rPr lang="de-DE" dirty="0"/>
              <a:t>Man muss nicht alles mit dem iPad machen</a:t>
            </a:r>
          </a:p>
          <a:p>
            <a:r>
              <a:rPr lang="de-DE" dirty="0"/>
              <a:t>Klassische Herangehensweise kann ergänzt werden</a:t>
            </a:r>
          </a:p>
          <a:p>
            <a:endParaRPr lang="de-DE" dirty="0"/>
          </a:p>
          <a:p>
            <a:r>
              <a:rPr lang="de-DE" dirty="0"/>
              <a:t>Was man sich heraussucht bleibt jedem überlassen.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B7D724E8-1EA5-4FB0-B47B-1F30F49CE4F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846CEE40-244A-4F47-A020-A1EA5252C488}" type="slidenum">
              <a:t>3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E528FAB7-ACF0-4EBE-91CF-8622E7DF069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60954DCD-0B41-49FB-A7D6-5698F8F8F98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77812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B7D724E8-1EA5-4FB0-B47B-1F30F49CE4F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846CEE40-244A-4F47-A020-A1EA5252C488}" type="slidenum">
              <a:t>4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E528FAB7-ACF0-4EBE-91CF-8622E7DF069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60954DCD-0B41-49FB-A7D6-5698F8F8F98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de-DE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B7D724E8-1EA5-4FB0-B47B-1F30F49CE4F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846CEE40-244A-4F47-A020-A1EA5252C488}" type="slidenum">
              <a:t>5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E528FAB7-ACF0-4EBE-91CF-8622E7DF069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60954DCD-0B41-49FB-A7D6-5698F8F8F98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265173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CD9E7A4C-3902-40A9-B757-A3F9EBE8B3A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D2985DD4-9D85-4766-9BE5-4AE9D9DD8090}" type="slidenum">
              <a:t>6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E419EFBE-C922-4CE5-82D9-46770BBE8690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31E41711-6D19-4C4A-AB44-74A37A4E168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de-DE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F981BA96-398F-4EDC-BC11-157B76348D5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B36F06F1-E684-418A-BDB4-077283CEED21}" type="slidenum">
              <a:t>7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5EFBFE3-28E9-4286-A499-AC32972C3E5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2E6631FB-E154-4913-BB68-D6DCBD9E337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de-DE" dirty="0"/>
              <a:t>Potential für </a:t>
            </a:r>
            <a:r>
              <a:rPr lang="de-DE" dirty="0" err="1"/>
              <a:t>Lumi</a:t>
            </a:r>
            <a:r>
              <a:rPr lang="de-DE" dirty="0"/>
              <a:t>:</a:t>
            </a:r>
          </a:p>
          <a:p>
            <a:r>
              <a:rPr lang="de-DE" dirty="0"/>
              <a:t>Möglichkeiten für </a:t>
            </a:r>
            <a:r>
              <a:rPr lang="de-DE" dirty="0" err="1"/>
              <a:t>Flipped</a:t>
            </a:r>
            <a:r>
              <a:rPr lang="de-DE" dirty="0"/>
              <a:t> Classroom: Neues im Selbststudium aneignen und Vertiefung und Übung im Unterricht</a:t>
            </a:r>
          </a:p>
          <a:p>
            <a:r>
              <a:rPr lang="de-DE" dirty="0" err="1"/>
              <a:t>SuS</a:t>
            </a:r>
            <a:r>
              <a:rPr lang="de-DE" dirty="0"/>
              <a:t> erstellen Arbeitsmaterialien</a:t>
            </a:r>
          </a:p>
        </p:txBody>
      </p:sp>
    </p:spTree>
    <p:extLst>
      <p:ext uri="{BB962C8B-B14F-4D97-AF65-F5344CB8AC3E}">
        <p14:creationId xmlns:p14="http://schemas.microsoft.com/office/powerpoint/2010/main" val="13987452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F981BA96-398F-4EDC-BC11-157B76348D5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B36F06F1-E684-418A-BDB4-077283CEED21}" type="slidenum">
              <a:t>8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5EFBFE3-28E9-4286-A499-AC32972C3E5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2E6631FB-E154-4913-BB68-D6DCBD9E337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de-DE" dirty="0"/>
              <a:t>Potential für </a:t>
            </a:r>
            <a:r>
              <a:rPr lang="de-DE" dirty="0" err="1"/>
              <a:t>Lumi</a:t>
            </a:r>
            <a:r>
              <a:rPr lang="de-DE" dirty="0"/>
              <a:t>:</a:t>
            </a:r>
          </a:p>
          <a:p>
            <a:r>
              <a:rPr lang="de-DE" dirty="0"/>
              <a:t>Möglichkeiten für </a:t>
            </a:r>
            <a:r>
              <a:rPr lang="de-DE" dirty="0" err="1"/>
              <a:t>Flipped</a:t>
            </a:r>
            <a:r>
              <a:rPr lang="de-DE" dirty="0"/>
              <a:t> Classroom: Neues im Selbststudium aneignen und Vertiefung und Übung im Unterricht</a:t>
            </a:r>
          </a:p>
          <a:p>
            <a:r>
              <a:rPr lang="de-DE" dirty="0" err="1"/>
              <a:t>SuS</a:t>
            </a:r>
            <a:r>
              <a:rPr lang="de-DE" dirty="0"/>
              <a:t> erstellen Arbeitsmaterialien</a:t>
            </a:r>
          </a:p>
        </p:txBody>
      </p:sp>
    </p:spTree>
    <p:extLst>
      <p:ext uri="{BB962C8B-B14F-4D97-AF65-F5344CB8AC3E}">
        <p14:creationId xmlns:p14="http://schemas.microsoft.com/office/powerpoint/2010/main" val="16172551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F981BA96-398F-4EDC-BC11-157B76348D5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B36F06F1-E684-418A-BDB4-077283CEED21}" type="slidenum">
              <a:t>9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5EFBFE3-28E9-4286-A499-AC32972C3E5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2E6631FB-E154-4913-BB68-D6DCBD9E337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de-DE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F981BA96-398F-4EDC-BC11-157B76348D5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B36F06F1-E684-418A-BDB4-077283CEED21}" type="slidenum">
              <a:t>10</a:t>
            </a:fld>
            <a:endParaRPr lang="de-DE"/>
          </a:p>
        </p:txBody>
      </p:sp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5EFBFE3-28E9-4286-A499-AC32972C3E5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2E6631FB-E154-4913-BB68-D6DCBD9E337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de-DE" dirty="0"/>
              <a:t>Potential für </a:t>
            </a:r>
            <a:r>
              <a:rPr lang="de-DE" dirty="0" err="1"/>
              <a:t>Lumi</a:t>
            </a:r>
            <a:r>
              <a:rPr lang="de-DE" dirty="0"/>
              <a:t>:</a:t>
            </a:r>
          </a:p>
          <a:p>
            <a:r>
              <a:rPr lang="de-DE" dirty="0"/>
              <a:t>Möglichkeiten für </a:t>
            </a:r>
            <a:r>
              <a:rPr lang="de-DE" dirty="0" err="1"/>
              <a:t>Flipped</a:t>
            </a:r>
            <a:r>
              <a:rPr lang="de-DE" dirty="0"/>
              <a:t> Classroom: Neues im Selbststudium aneignen und Vertiefung und Übung im Unterricht</a:t>
            </a:r>
          </a:p>
          <a:p>
            <a:r>
              <a:rPr lang="de-DE" dirty="0" err="1"/>
              <a:t>SuS</a:t>
            </a:r>
            <a:r>
              <a:rPr lang="de-DE" dirty="0"/>
              <a:t> erstellen Arbeitsmaterialien</a:t>
            </a:r>
          </a:p>
        </p:txBody>
      </p:sp>
    </p:spTree>
    <p:extLst>
      <p:ext uri="{BB962C8B-B14F-4D97-AF65-F5344CB8AC3E}">
        <p14:creationId xmlns:p14="http://schemas.microsoft.com/office/powerpoint/2010/main" val="1171092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5C6B306-410F-4198-9C09-5478CF96AA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2C991569-9522-40DF-A247-475DB18B2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C292B2D-24FD-41F7-B5B8-5A31831B9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F83A2C3-29A6-4B0D-B644-B42477FED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35F39F8F-8F7D-4F83-B9F9-AA72E7425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4D1837F-56C5-45E0-8AA8-D666B3C2FE50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0569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936CDBA-7DC4-432F-8C44-CDC733B11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1DFF3040-D1B6-435F-BF16-E6241ECD89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E5E04FE-81F9-4CC1-A255-547E4EC8D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FFADE061-2285-48F3-8AF3-68D663786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F288D4B8-CD00-4FCE-8CB0-BCB89EB5C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6BBC9E5-3FE8-40DB-A94C-20D0539199EA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79643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750A831-60F1-4756-9543-328D23E0E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6FA9AD67-99D7-4A34-8DC0-7FF2E9AC4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20B42435-54E6-40A1-9795-70EF1C117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D0F90CB-6344-47D7-B262-1A0DD7DCF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346A714-6181-48B1-BC25-B44227486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77DAEBA-1687-4622-A273-853603AE6B46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04474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7A189F-9A64-436E-B7BA-540D819A5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E7FC2722-3771-4D7E-BB84-17BEA40162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384675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B4E7E1B4-D5BF-48A5-918A-5BE9634B9F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384675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1A1DDCAE-04B4-4DA1-907B-C6E234315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DA34126C-FD62-4539-AEF7-B9E99DEAF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3BCE50C6-5724-4408-A803-22D31A724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3BB0949-F584-4E7C-BC75-90D2E5A995FF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1291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CA9703-D664-4BA3-BA1B-CF3106797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FC60916-F5B9-4598-902A-B28B528BBD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C835AA96-DDC6-4230-B4AF-4B2EBC08BA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9F4AB98D-3E3D-48CE-BD48-846A61FAF3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92FD32C5-74F6-4C10-867F-3A4C180C00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7EA0F676-4C0A-438D-9599-F95115F2A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BA207AC5-12D2-4AE6-BB3B-2D92E360D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F8E6C72C-80A1-41F9-8254-F9AF9E5EE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5D6EF65-F369-470F-99DA-91BDB8D9CD1C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97645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923EEC1-A774-4A24-A15D-CA7033A6E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1E797D19-0285-4862-8C47-A88D05F6B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3BD85C28-3A0B-44E5-ADB0-E38A5A7A8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24C871E5-C985-4D81-B89F-4C22AAD3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91C09F0-24A6-4098-AFE9-1C742E71260D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64672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B6204CBC-8F5D-4762-903C-E51B3EB35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7FBC4EF-1C8E-466F-BBC8-BA55DFD50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D78CF251-CB88-4CF9-BF3A-B4CCADB10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EF5D67A-7690-4A77-9522-688F6CCA1454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532525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A9DAC31-2F97-427C-8661-46823011D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A333781-9C2C-4EE0-870B-0692A0315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4FD08D8-233E-40EA-9744-7799AA8B49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9AF8D9EA-5F31-44F3-AAFE-72635A07B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B017BF9F-FD77-4DA9-A571-39EF16E35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4314408C-8F53-4AA2-9C14-2DA3A7E60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7F11BCF-3592-4322-AC58-6D142E2DD3CE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02748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EED23E9-5D16-4994-9B4C-4BCD0CFD1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ACE1CCB1-231E-4430-8E4B-D48E676748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AB921A19-910E-4CC9-8AC0-A39F741188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4A25A76F-7D16-4AB1-8BE7-FF84991EB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22370504-9C52-4582-A02F-BB36B354B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2950BA94-AAA2-41B4-A5D7-13731A0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56F9BBB-0DF8-4F35-91AD-3B8E6B5F40BC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56442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F43BB48-72BD-4669-9822-084E623E6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212B310C-EFB9-433E-9931-324D19E4BE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CE8A74C-E360-4E01-9215-722D99391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79BDC80-54F7-4D05-93AE-652524FA3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9A4ABA69-98DC-46F0-9487-7AE77896F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0653C8A-3C67-4990-B747-7347590D1ADE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02580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3AE63CDF-DB86-4FA2-AA02-F1C6C2B349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5851525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35695317-D097-4737-9A7E-C85AB97DAA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5851525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1C835F7-BAB3-492C-A115-3ABEBB73F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FC653A1-A303-4241-A308-892188908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DC9B9750-93AE-4990-9E71-285894996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E19B1A-0963-4ACB-932C-6BD2DBF1F37F}" type="slidenum"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90003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680EE407-086E-4D9F-8CD8-23B3E52A11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de-DE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6660780-6448-433F-910E-B734622CD1F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3844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03780D18-27D0-43A9-BA59-C08A56FB186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hangingPunct="0">
              <a:buNone/>
              <a:tabLst/>
              <a:defRPr lang="de-DE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64B5E9F-1D2D-4C75-A761-0FA5913216B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722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ctr" hangingPunct="0">
              <a:buNone/>
              <a:tabLst/>
              <a:defRPr lang="de-DE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685B47B-A416-4572-AAE7-D578F843FC3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r" hangingPunct="0">
              <a:buNone/>
              <a:tabLst/>
              <a:defRPr lang="de-DE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8DD40306-8F53-4A76-9C7B-942317AD2538}" type="slidenum"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hangingPunct="0">
        <a:tabLst/>
        <a:defRPr lang="de-DE" sz="4400" b="0" i="0" u="none" strike="noStrike" kern="1200" cap="none">
          <a:ln>
            <a:noFill/>
          </a:ln>
          <a:highlight>
            <a:scrgbClr r="0" g="0" b="0">
              <a:alpha val="0"/>
            </a:scrgbClr>
          </a:highlight>
          <a:latin typeface="Liberation Sans" pitchFamily="18"/>
        </a:defRPr>
      </a:lvl1pPr>
    </p:titleStyle>
    <p:bodyStyle>
      <a:lvl1pPr hangingPunct="0">
        <a:spcBef>
          <a:spcPts val="1417"/>
        </a:spcBef>
        <a:spcAft>
          <a:spcPts val="0"/>
        </a:spcAft>
        <a:tabLst/>
        <a:defRPr lang="de-DE" sz="3200" b="0" i="0" u="none" strike="noStrike" kern="1200" cap="none">
          <a:ln>
            <a:noFill/>
          </a:ln>
          <a:highlight>
            <a:scrgbClr r="0" g="0" b="0">
              <a:alpha val="0"/>
            </a:scrgbClr>
          </a:highlight>
          <a:latin typeface="Liberation Sans" pitchFamily="18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5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9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1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3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6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2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5.jp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24.png"/><Relationship Id="rId5" Type="http://schemas.openxmlformats.org/officeDocument/2006/relationships/image" Target="../media/image1.png"/><Relationship Id="rId10" Type="http://schemas.openxmlformats.org/officeDocument/2006/relationships/image" Target="../media/image28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69FD0CB-4A08-4636-BDDA-54F63B34F59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04359" y="777446"/>
            <a:ext cx="9071640" cy="2499154"/>
          </a:xfrm>
        </p:spPr>
        <p:txBody>
          <a:bodyPr/>
          <a:lstStyle/>
          <a:p>
            <a:pPr lvl="0"/>
            <a:r>
              <a:rPr lang="de-DE" sz="5400" b="1" dirty="0">
                <a:solidFill>
                  <a:srgbClr val="0070C0"/>
                </a:solidFill>
              </a:rPr>
              <a:t>Energie in Jahrgang 7</a:t>
            </a:r>
            <a:br>
              <a:rPr lang="de-DE" sz="5400" b="1" dirty="0">
                <a:solidFill>
                  <a:srgbClr val="0070C0"/>
                </a:solidFill>
              </a:rPr>
            </a:br>
            <a:br>
              <a:rPr lang="de-DE" dirty="0">
                <a:solidFill>
                  <a:srgbClr val="0070C0"/>
                </a:solidFill>
              </a:rPr>
            </a:br>
            <a:r>
              <a:rPr lang="de-DE" sz="3200" dirty="0">
                <a:solidFill>
                  <a:srgbClr val="00B050"/>
                </a:solidFill>
              </a:rPr>
              <a:t>Eine Einführung mit Tablets am Beispiel iPad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A416C3E0-00BA-4B1B-8BE1-5406B75B8193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04359" y="3779837"/>
            <a:ext cx="9071640" cy="2499155"/>
          </a:xfrm>
        </p:spPr>
        <p:txBody>
          <a:bodyPr anchor="ctr">
            <a:normAutofit/>
          </a:bodyPr>
          <a:lstStyle/>
          <a:p>
            <a:pPr lvl="0" algn="ctr">
              <a:lnSpc>
                <a:spcPts val="3200"/>
              </a:lnSpc>
            </a:pPr>
            <a:r>
              <a:rPr lang="de-DE" sz="3600" dirty="0"/>
              <a:t>Umwandlung und Erweiterung</a:t>
            </a:r>
          </a:p>
          <a:p>
            <a:pPr lvl="0" algn="ctr">
              <a:lnSpc>
                <a:spcPts val="3200"/>
              </a:lnSpc>
            </a:pPr>
            <a:r>
              <a:rPr lang="de-DE" sz="3600" dirty="0"/>
              <a:t>des NUN-Energie-Kurses</a:t>
            </a:r>
          </a:p>
          <a:p>
            <a:pPr lvl="0" algn="ctr">
              <a:lnSpc>
                <a:spcPts val="3200"/>
              </a:lnSpc>
            </a:pPr>
            <a:r>
              <a:rPr lang="de-DE" sz="3600" dirty="0"/>
              <a:t>in Materialien für Tablets</a:t>
            </a:r>
          </a:p>
        </p:txBody>
      </p:sp>
      <p:pic>
        <p:nvPicPr>
          <p:cNvPr id="10" name="Picture">
            <a:extLst>
              <a:ext uri="{FF2B5EF4-FFF2-40B4-BE49-F238E27FC236}">
                <a16:creationId xmlns:a16="http://schemas.microsoft.com/office/drawing/2014/main" id="{29A22867-8A49-473A-B606-F2473768F4C2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Video 5">
            <a:extLst>
              <a:ext uri="{FF2B5EF4-FFF2-40B4-BE49-F238E27FC236}">
                <a16:creationId xmlns:a16="http://schemas.microsoft.com/office/drawing/2014/main" id="{874E7E76-FAA7-01C1-D2F6-226C6D084DBD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600"/>
    </mc:Choice>
    <mc:Fallback>
      <p:transition spd="slow" advTm="22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feld 5">
            <a:extLst>
              <a:ext uri="{FF2B5EF4-FFF2-40B4-BE49-F238E27FC236}">
                <a16:creationId xmlns:a16="http://schemas.microsoft.com/office/drawing/2014/main" id="{4F15E473-A6F3-4FE7-BD37-BF8FCB7BB34B}"/>
              </a:ext>
            </a:extLst>
          </p:cNvPr>
          <p:cNvSpPr txBox="1"/>
          <p:nvPr/>
        </p:nvSpPr>
        <p:spPr>
          <a:xfrm>
            <a:off x="644769" y="6823234"/>
            <a:ext cx="84992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dirty="0"/>
              <a:t>Quelle: https://twitter.com/lbrechthermanns/status/921106297831018497/photo/1</a:t>
            </a:r>
          </a:p>
        </p:txBody>
      </p:sp>
      <p:pic>
        <p:nvPicPr>
          <p:cNvPr id="1028" name="Picture 4" descr="Bild">
            <a:extLst>
              <a:ext uri="{FF2B5EF4-FFF2-40B4-BE49-F238E27FC236}">
                <a16:creationId xmlns:a16="http://schemas.microsoft.com/office/drawing/2014/main" id="{DE0FFF33-4F23-4931-8A24-3E1799869D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25" y="195507"/>
            <a:ext cx="9753600" cy="601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Video 3">
            <a:extLst>
              <a:ext uri="{FF2B5EF4-FFF2-40B4-BE49-F238E27FC236}">
                <a16:creationId xmlns:a16="http://schemas.microsoft.com/office/drawing/2014/main" id="{E048807F-A9D0-C5F1-72B4-7B4AF0FFE37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70046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66"/>
    </mc:Choice>
    <mc:Fallback>
      <p:transition spd="slow" advTm="190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6318C9A-501F-45C1-895C-CD5C6AA8C1BC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44320" y="186120"/>
            <a:ext cx="9071640" cy="1262160"/>
          </a:xfrm>
        </p:spPr>
        <p:txBody>
          <a:bodyPr/>
          <a:lstStyle/>
          <a:p>
            <a:pPr lvl="0"/>
            <a:r>
              <a:rPr lang="de-DE" dirty="0"/>
              <a:t>Ersetzung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038E83ED-4E04-496F-9547-B0BFE69670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528221" y="2178788"/>
            <a:ext cx="2552404" cy="3202097"/>
          </a:xfrm>
        </p:spPr>
        <p:txBody>
          <a:bodyPr/>
          <a:lstStyle/>
          <a:p>
            <a:pPr lvl="0">
              <a:buSzPct val="45000"/>
            </a:pPr>
            <a:r>
              <a:rPr lang="de-DE" dirty="0"/>
              <a:t>Materialien für eine digitale Nutzung anpassen</a:t>
            </a:r>
          </a:p>
          <a:p>
            <a:pPr lvl="0">
              <a:buSzPct val="45000"/>
            </a:pPr>
            <a:endParaRPr lang="de-DE" dirty="0"/>
          </a:p>
        </p:txBody>
      </p:sp>
      <p:pic>
        <p:nvPicPr>
          <p:cNvPr id="8" name="Picture">
            <a:extLst>
              <a:ext uri="{FF2B5EF4-FFF2-40B4-BE49-F238E27FC236}">
                <a16:creationId xmlns:a16="http://schemas.microsoft.com/office/drawing/2014/main" id="{AE90D3D8-35F5-4ACD-9845-E7DCF123DB39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7C459B4C-81D6-4C07-BC17-2022DC495E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724" y="1419264"/>
            <a:ext cx="7105665" cy="5329248"/>
          </a:xfrm>
          <a:prstGeom prst="rect">
            <a:avLst/>
          </a:prstGeom>
        </p:spPr>
      </p:pic>
      <p:pic>
        <p:nvPicPr>
          <p:cNvPr id="5" name="Video 4">
            <a:extLst>
              <a:ext uri="{FF2B5EF4-FFF2-40B4-BE49-F238E27FC236}">
                <a16:creationId xmlns:a16="http://schemas.microsoft.com/office/drawing/2014/main" id="{09A3C979-F1E9-3934-8282-40C45DFD64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01569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300"/>
    </mc:Choice>
    <mc:Fallback>
      <p:transition spd="slow" advTm="19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6318C9A-501F-45C1-895C-CD5C6AA8C1BC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44320" y="186120"/>
            <a:ext cx="9071640" cy="1262160"/>
          </a:xfrm>
        </p:spPr>
        <p:txBody>
          <a:bodyPr/>
          <a:lstStyle/>
          <a:p>
            <a:pPr lvl="0"/>
            <a:r>
              <a:rPr lang="de-DE" dirty="0"/>
              <a:t>Ersetzung / Erweiterung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038E83ED-4E04-496F-9547-B0BFE69670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73471" y="1517714"/>
            <a:ext cx="8291909" cy="4384800"/>
          </a:xfrm>
        </p:spPr>
        <p:txBody>
          <a:bodyPr/>
          <a:lstStyle/>
          <a:p>
            <a:pPr>
              <a:buSzPct val="45000"/>
            </a:pPr>
            <a:r>
              <a:rPr lang="de-DE" dirty="0"/>
              <a:t>Auswertung vom Messdaten mit </a:t>
            </a:r>
            <a:r>
              <a:rPr lang="de-DE" b="1" dirty="0"/>
              <a:t>Numbers</a:t>
            </a:r>
            <a:endParaRPr lang="de-DE" dirty="0"/>
          </a:p>
          <a:p>
            <a:pPr lvl="0">
              <a:buSzPct val="45000"/>
            </a:pPr>
            <a:endParaRPr lang="de-DE" dirty="0"/>
          </a:p>
        </p:txBody>
      </p:sp>
      <p:pic>
        <p:nvPicPr>
          <p:cNvPr id="8" name="Picture">
            <a:extLst>
              <a:ext uri="{FF2B5EF4-FFF2-40B4-BE49-F238E27FC236}">
                <a16:creationId xmlns:a16="http://schemas.microsoft.com/office/drawing/2014/main" id="{AE90D3D8-35F5-4ACD-9845-E7DCF123DB39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45" b="12161"/>
          <a:stretch/>
        </p:blipFill>
        <p:spPr>
          <a:xfrm>
            <a:off x="746234" y="2324888"/>
            <a:ext cx="7094483" cy="4014952"/>
          </a:xfrm>
          <a:prstGeom prst="rect">
            <a:avLst/>
          </a:prstGeom>
        </p:spPr>
      </p:pic>
      <p:pic>
        <p:nvPicPr>
          <p:cNvPr id="6" name="Video 5">
            <a:extLst>
              <a:ext uri="{FF2B5EF4-FFF2-40B4-BE49-F238E27FC236}">
                <a16:creationId xmlns:a16="http://schemas.microsoft.com/office/drawing/2014/main" id="{E8A8EE10-266A-341A-A4EB-90D2DF970A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00"/>
    </mc:Choice>
    <mc:Fallback>
      <p:transition spd="slow" advTm="5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6318C9A-501F-45C1-895C-CD5C6AA8C1BC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44320" y="186120"/>
            <a:ext cx="9071640" cy="1262160"/>
          </a:xfrm>
        </p:spPr>
        <p:txBody>
          <a:bodyPr/>
          <a:lstStyle/>
          <a:p>
            <a:pPr lvl="0"/>
            <a:r>
              <a:rPr lang="de-DE" dirty="0"/>
              <a:t>Erweiterung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038E83ED-4E04-496F-9547-B0BFE69670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73471" y="1517714"/>
            <a:ext cx="8291909" cy="4384800"/>
          </a:xfrm>
        </p:spPr>
        <p:txBody>
          <a:bodyPr/>
          <a:lstStyle/>
          <a:p>
            <a:pPr>
              <a:buSzPct val="45000"/>
            </a:pPr>
            <a:r>
              <a:rPr lang="de-DE" dirty="0"/>
              <a:t>Kollaborativ arbeiten mit </a:t>
            </a:r>
            <a:r>
              <a:rPr lang="de-DE" dirty="0" err="1"/>
              <a:t>TaskCards</a:t>
            </a:r>
            <a:endParaRPr lang="de-DE" dirty="0"/>
          </a:p>
          <a:p>
            <a:pPr lvl="0">
              <a:buSzPct val="45000"/>
            </a:pPr>
            <a:endParaRPr lang="de-DE" dirty="0"/>
          </a:p>
        </p:txBody>
      </p:sp>
      <p:pic>
        <p:nvPicPr>
          <p:cNvPr id="8" name="Picture">
            <a:extLst>
              <a:ext uri="{FF2B5EF4-FFF2-40B4-BE49-F238E27FC236}">
                <a16:creationId xmlns:a16="http://schemas.microsoft.com/office/drawing/2014/main" id="{AE90D3D8-35F5-4ACD-9845-E7DCF123DB39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51666AE4-4B8F-40C3-B8FE-3CCE36B2EB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6635" y="2146300"/>
            <a:ext cx="7002766" cy="4234055"/>
          </a:xfrm>
          <a:prstGeom prst="rect">
            <a:avLst/>
          </a:prstGeom>
        </p:spPr>
      </p:pic>
      <p:pic>
        <p:nvPicPr>
          <p:cNvPr id="6" name="Video 5">
            <a:extLst>
              <a:ext uri="{FF2B5EF4-FFF2-40B4-BE49-F238E27FC236}">
                <a16:creationId xmlns:a16="http://schemas.microsoft.com/office/drawing/2014/main" id="{8BE31641-C243-D257-6F8F-AF79E84B2B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4577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33"/>
    </mc:Choice>
    <mc:Fallback>
      <p:transition spd="slow" advTm="5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70198F0-3E4A-47BF-9883-C9C01CE562DD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de-DE" dirty="0"/>
              <a:t>Abwandlung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2A130E05-C705-4C87-9357-BC92476154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499359" y="1769040"/>
            <a:ext cx="7076279" cy="4384440"/>
          </a:xfrm>
        </p:spPr>
        <p:txBody>
          <a:bodyPr/>
          <a:lstStyle/>
          <a:p>
            <a:pPr lvl="0">
              <a:buSzPct val="45000"/>
            </a:pPr>
            <a:r>
              <a:rPr lang="de-DE" dirty="0"/>
              <a:t>Skaterpark: Energiekonten</a:t>
            </a:r>
          </a:p>
        </p:txBody>
      </p:sp>
      <p:pic>
        <p:nvPicPr>
          <p:cNvPr id="8" name="Picture">
            <a:extLst>
              <a:ext uri="{FF2B5EF4-FFF2-40B4-BE49-F238E27FC236}">
                <a16:creationId xmlns:a16="http://schemas.microsoft.com/office/drawing/2014/main" id="{470A467D-7218-4CA4-8029-D14BBA937FD4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358C81F3-28A1-41B2-B7F9-010F5FDDB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6111" y="2305677"/>
            <a:ext cx="5687415" cy="4505809"/>
          </a:xfrm>
          <a:prstGeom prst="rect">
            <a:avLst/>
          </a:prstGeom>
        </p:spPr>
      </p:pic>
      <p:pic>
        <p:nvPicPr>
          <p:cNvPr id="5" name="Video 4">
            <a:extLst>
              <a:ext uri="{FF2B5EF4-FFF2-40B4-BE49-F238E27FC236}">
                <a16:creationId xmlns:a16="http://schemas.microsoft.com/office/drawing/2014/main" id="{53369830-D453-0C40-4E0D-EFF0069FEB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00"/>
    </mc:Choice>
    <mc:Fallback>
      <p:transition spd="slow" advTm="10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DEEAD8-ECEF-4385-A00B-39BB6F230ABA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de-DE" dirty="0"/>
              <a:t>Abwandlung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0B55AB52-0CA6-48BD-BA65-2A4CA475BD6A}"/>
              </a:ext>
            </a:extLst>
          </p:cNvPr>
          <p:cNvSpPr txBox="1"/>
          <p:nvPr/>
        </p:nvSpPr>
        <p:spPr>
          <a:xfrm>
            <a:off x="4101480" y="1821960"/>
            <a:ext cx="2879640" cy="42732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de-DE" sz="18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EFE89C38-468F-42F0-AF1E-C60F874076C6}"/>
              </a:ext>
            </a:extLst>
          </p:cNvPr>
          <p:cNvSpPr txBox="1"/>
          <p:nvPr/>
        </p:nvSpPr>
        <p:spPr>
          <a:xfrm>
            <a:off x="3960360" y="2236680"/>
            <a:ext cx="2879640" cy="42732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de-DE" sz="18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4C304C85-2462-4B76-86A2-4A54C7C25D4D}"/>
              </a:ext>
            </a:extLst>
          </p:cNvPr>
          <p:cNvSpPr txBox="1"/>
          <p:nvPr/>
        </p:nvSpPr>
        <p:spPr>
          <a:xfrm>
            <a:off x="770080" y="1629401"/>
            <a:ext cx="8326296" cy="654431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Ctr="0" compatLnSpc="0">
            <a:spAutoFit/>
          </a:bodyPr>
          <a:lstStyle/>
          <a:p>
            <a:pPr lvl="0">
              <a:buSzPct val="45000"/>
            </a:pPr>
            <a:r>
              <a:rPr lang="de-DE" sz="3600" dirty="0"/>
              <a:t>Digitale Mappenführung mit </a:t>
            </a:r>
            <a:r>
              <a:rPr lang="de-DE" sz="3600" dirty="0" err="1"/>
              <a:t>GoodNotes</a:t>
            </a:r>
            <a:endParaRPr lang="de-DE" sz="3600" dirty="0"/>
          </a:p>
        </p:txBody>
      </p:sp>
      <p:pic>
        <p:nvPicPr>
          <p:cNvPr id="17" name="Picture">
            <a:extLst>
              <a:ext uri="{FF2B5EF4-FFF2-40B4-BE49-F238E27FC236}">
                <a16:creationId xmlns:a16="http://schemas.microsoft.com/office/drawing/2014/main" id="{C2F5AD5F-615D-4684-B706-1F5760A6EF53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61D25DA8-229B-42B2-962B-B4705B6B18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0080" y="2476391"/>
            <a:ext cx="4269739" cy="4703238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B00000FE-A15B-4470-A5D2-C7B802A781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9819" y="2874293"/>
            <a:ext cx="4811224" cy="3269290"/>
          </a:xfrm>
          <a:prstGeom prst="rect">
            <a:avLst/>
          </a:prstGeom>
        </p:spPr>
      </p:pic>
      <p:pic>
        <p:nvPicPr>
          <p:cNvPr id="8" name="Video 7">
            <a:extLst>
              <a:ext uri="{FF2B5EF4-FFF2-40B4-BE49-F238E27FC236}">
                <a16:creationId xmlns:a16="http://schemas.microsoft.com/office/drawing/2014/main" id="{B29B5D39-3C38-EAF3-6AD1-D2CA921BBB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03930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33"/>
    </mc:Choice>
    <mc:Fallback>
      <p:transition spd="slow" advTm="7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DEEAD8-ECEF-4385-A00B-39BB6F230ABA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de-DE" dirty="0"/>
              <a:t>Neugestaltung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0B55AB52-0CA6-48BD-BA65-2A4CA475BD6A}"/>
              </a:ext>
            </a:extLst>
          </p:cNvPr>
          <p:cNvSpPr txBox="1"/>
          <p:nvPr/>
        </p:nvSpPr>
        <p:spPr>
          <a:xfrm>
            <a:off x="4101480" y="1821960"/>
            <a:ext cx="2879640" cy="42732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de-DE" sz="18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EFE89C38-468F-42F0-AF1E-C60F874076C6}"/>
              </a:ext>
            </a:extLst>
          </p:cNvPr>
          <p:cNvSpPr txBox="1"/>
          <p:nvPr/>
        </p:nvSpPr>
        <p:spPr>
          <a:xfrm>
            <a:off x="3960360" y="2236680"/>
            <a:ext cx="2879640" cy="42732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de-DE" sz="18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4C304C85-2462-4B76-86A2-4A54C7C25D4D}"/>
              </a:ext>
            </a:extLst>
          </p:cNvPr>
          <p:cNvSpPr txBox="1"/>
          <p:nvPr/>
        </p:nvSpPr>
        <p:spPr>
          <a:xfrm>
            <a:off x="770080" y="1629401"/>
            <a:ext cx="8326296" cy="503812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Ctr="0" compatLnSpc="0">
            <a:spAutoFit/>
          </a:bodyPr>
          <a:lstStyle/>
          <a:p>
            <a:pPr marL="0" marR="0" lvl="0" indent="0" algn="ctr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tabLst/>
            </a:pPr>
            <a:r>
              <a:rPr lang="de-DE" sz="2800" b="0" i="0" u="none" strike="noStrike" kern="1200" cap="none" dirty="0">
                <a:ln>
                  <a:noFill/>
                </a:ln>
                <a:latin typeface="Liberation Sans" pitchFamily="18"/>
                <a:ea typeface="Noto Sans CJK SC Regular" pitchFamily="2"/>
                <a:cs typeface="Lohit Devanagari" pitchFamily="2"/>
              </a:rPr>
              <a:t>Erstellung interaktiver Arbeitsmaterialien mit </a:t>
            </a:r>
            <a:r>
              <a:rPr lang="de-DE" sz="2800" b="1" i="0" u="none" strike="noStrike" kern="1200" cap="none" dirty="0" err="1">
                <a:ln>
                  <a:noFill/>
                </a:ln>
                <a:latin typeface="Liberation Sans" pitchFamily="18"/>
                <a:ea typeface="Noto Sans CJK SC Regular" pitchFamily="2"/>
                <a:cs typeface="Lohit Devanagari" pitchFamily="2"/>
              </a:rPr>
              <a:t>Lumi</a:t>
            </a:r>
            <a:endParaRPr lang="de-DE" sz="2800" b="1" i="0" u="none" strike="noStrike" kern="1200" cap="none" dirty="0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pic>
        <p:nvPicPr>
          <p:cNvPr id="17" name="Picture">
            <a:extLst>
              <a:ext uri="{FF2B5EF4-FFF2-40B4-BE49-F238E27FC236}">
                <a16:creationId xmlns:a16="http://schemas.microsoft.com/office/drawing/2014/main" id="{C2F5AD5F-615D-4684-B706-1F5760A6EF53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rafik 12" descr="Ein Bild, das Text enthält.&#10;&#10;Automatisch generierte Beschreibung">
            <a:extLst>
              <a:ext uri="{FF2B5EF4-FFF2-40B4-BE49-F238E27FC236}">
                <a16:creationId xmlns:a16="http://schemas.microsoft.com/office/drawing/2014/main" id="{E483456E-CBF4-4177-58DF-49A22D6BA7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215" y="2282856"/>
            <a:ext cx="4016897" cy="4024646"/>
          </a:xfrm>
          <a:prstGeom prst="rect">
            <a:avLst/>
          </a:prstGeom>
        </p:spPr>
      </p:pic>
      <p:pic>
        <p:nvPicPr>
          <p:cNvPr id="16" name="Grafik 15" descr="Ein Bild, das Tisch enthält.&#10;&#10;Automatisch generierte Beschreibung">
            <a:extLst>
              <a:ext uri="{FF2B5EF4-FFF2-40B4-BE49-F238E27FC236}">
                <a16:creationId xmlns:a16="http://schemas.microsoft.com/office/drawing/2014/main" id="{01099B83-82C6-A92F-7161-A714274FA8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2406" y="4025836"/>
            <a:ext cx="4468191" cy="228166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8D8E2CF3-42B3-5231-DEA3-261F14B1D39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2112" y="2310996"/>
            <a:ext cx="4428778" cy="146884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Video 6">
            <a:extLst>
              <a:ext uri="{FF2B5EF4-FFF2-40B4-BE49-F238E27FC236}">
                <a16:creationId xmlns:a16="http://schemas.microsoft.com/office/drawing/2014/main" id="{930A41C2-F17A-1A52-AD5D-FFC157A679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8151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633"/>
    </mc:Choice>
    <mc:Fallback>
      <p:transition spd="slow" advTm="15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DEEAD8-ECEF-4385-A00B-39BB6F230ABA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de-DE" dirty="0"/>
              <a:t>Neugestaltung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0B55AB52-0CA6-48BD-BA65-2A4CA475BD6A}"/>
              </a:ext>
            </a:extLst>
          </p:cNvPr>
          <p:cNvSpPr txBox="1"/>
          <p:nvPr/>
        </p:nvSpPr>
        <p:spPr>
          <a:xfrm>
            <a:off x="4101480" y="1821960"/>
            <a:ext cx="2879640" cy="42732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de-DE" sz="18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EFE89C38-468F-42F0-AF1E-C60F874076C6}"/>
              </a:ext>
            </a:extLst>
          </p:cNvPr>
          <p:cNvSpPr txBox="1"/>
          <p:nvPr/>
        </p:nvSpPr>
        <p:spPr>
          <a:xfrm>
            <a:off x="3960360" y="2236680"/>
            <a:ext cx="2879640" cy="42732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de-DE" sz="18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4C304C85-2462-4B76-86A2-4A54C7C25D4D}"/>
              </a:ext>
            </a:extLst>
          </p:cNvPr>
          <p:cNvSpPr txBox="1"/>
          <p:nvPr/>
        </p:nvSpPr>
        <p:spPr>
          <a:xfrm>
            <a:off x="1137921" y="1650751"/>
            <a:ext cx="6978342" cy="56273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tabLst/>
            </a:pPr>
            <a:r>
              <a:rPr lang="de-DE" sz="3200" b="0" i="0" u="none" strike="noStrike" kern="1200" cap="none" dirty="0">
                <a:ln>
                  <a:noFill/>
                </a:ln>
                <a:latin typeface="Liberation Sans" pitchFamily="18"/>
                <a:ea typeface="Noto Sans CJK SC Regular" pitchFamily="2"/>
                <a:cs typeface="Lohit Devanagari" pitchFamily="2"/>
              </a:rPr>
              <a:t>Einsatz einer Wärmebildkamera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F326FA06-28F8-4017-BB0A-06425B96CF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860" y="2813719"/>
            <a:ext cx="3333477" cy="4444636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00CEED2-F371-4368-9C7A-26CDD168C8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7885" y="4686910"/>
            <a:ext cx="3903500" cy="2571445"/>
          </a:xfrm>
          <a:prstGeom prst="rect">
            <a:avLst/>
          </a:prstGeom>
        </p:spPr>
      </p:pic>
      <p:pic>
        <p:nvPicPr>
          <p:cNvPr id="16" name="Grafik 15" descr="Ein Bild, das Text, Monitor, Elektronik, Mobiltelefon enthält.&#10;&#10;Automatisch generierte Beschreibung">
            <a:extLst>
              <a:ext uri="{FF2B5EF4-FFF2-40B4-BE49-F238E27FC236}">
                <a16:creationId xmlns:a16="http://schemas.microsoft.com/office/drawing/2014/main" id="{962607B7-4CF4-4BB9-A27F-1CFF8E34BC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0688" y="2300761"/>
            <a:ext cx="2354951" cy="3087163"/>
          </a:xfrm>
          <a:prstGeom prst="rect">
            <a:avLst/>
          </a:prstGeom>
        </p:spPr>
      </p:pic>
      <p:pic>
        <p:nvPicPr>
          <p:cNvPr id="17" name="Picture">
            <a:extLst>
              <a:ext uri="{FF2B5EF4-FFF2-40B4-BE49-F238E27FC236}">
                <a16:creationId xmlns:a16="http://schemas.microsoft.com/office/drawing/2014/main" id="{C2F5AD5F-615D-4684-B706-1F5760A6EF53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ideo 6">
            <a:extLst>
              <a:ext uri="{FF2B5EF4-FFF2-40B4-BE49-F238E27FC236}">
                <a16:creationId xmlns:a16="http://schemas.microsoft.com/office/drawing/2014/main" id="{74D37944-462D-3A50-AEA7-41F2C21AD6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33"/>
    </mc:Choice>
    <mc:Fallback>
      <p:transition spd="slow" advTm="8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DEEAD8-ECEF-4385-A00B-39BB6F230ABA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de-DE" dirty="0"/>
              <a:t>Neugestaltung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0B55AB52-0CA6-48BD-BA65-2A4CA475BD6A}"/>
              </a:ext>
            </a:extLst>
          </p:cNvPr>
          <p:cNvSpPr txBox="1"/>
          <p:nvPr/>
        </p:nvSpPr>
        <p:spPr>
          <a:xfrm>
            <a:off x="4101480" y="1821960"/>
            <a:ext cx="2879640" cy="42732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de-DE" sz="18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EFE89C38-468F-42F0-AF1E-C60F874076C6}"/>
              </a:ext>
            </a:extLst>
          </p:cNvPr>
          <p:cNvSpPr txBox="1"/>
          <p:nvPr/>
        </p:nvSpPr>
        <p:spPr>
          <a:xfrm>
            <a:off x="3960360" y="2236680"/>
            <a:ext cx="2879640" cy="42732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de-DE" sz="1800" b="0" i="0" u="none" strike="noStrike" kern="1200" cap="none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4C304C85-2462-4B76-86A2-4A54C7C25D4D}"/>
              </a:ext>
            </a:extLst>
          </p:cNvPr>
          <p:cNvSpPr txBox="1"/>
          <p:nvPr/>
        </p:nvSpPr>
        <p:spPr>
          <a:xfrm>
            <a:off x="770080" y="1629401"/>
            <a:ext cx="8326296" cy="56273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Ctr="0" compatLnSpc="0">
            <a:spAutoFit/>
          </a:bodyPr>
          <a:lstStyle/>
          <a:p>
            <a:pPr marL="0" marR="0" lvl="0" indent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tabLst/>
            </a:pPr>
            <a:r>
              <a:rPr lang="de-DE" sz="3200" b="0" i="0" u="none" strike="noStrike" kern="1200" cap="none" dirty="0">
                <a:ln>
                  <a:noFill/>
                </a:ln>
                <a:latin typeface="Liberation Sans" pitchFamily="18"/>
                <a:ea typeface="Noto Sans CJK SC Regular" pitchFamily="2"/>
                <a:cs typeface="Lohit Devanagari" pitchFamily="2"/>
              </a:rPr>
              <a:t>Umarbeitung und Neugestaltung von Video</a:t>
            </a:r>
            <a:endParaRPr lang="de-DE" sz="3200" b="1" i="0" u="none" strike="noStrike" kern="1200" cap="none" dirty="0">
              <a:ln>
                <a:noFill/>
              </a:ln>
              <a:latin typeface="Liberation Sans" pitchFamily="18"/>
              <a:ea typeface="Noto Sans CJK SC Regular" pitchFamily="2"/>
              <a:cs typeface="Lohit Devanagari" pitchFamily="2"/>
            </a:endParaRPr>
          </a:p>
        </p:txBody>
      </p:sp>
      <p:pic>
        <p:nvPicPr>
          <p:cNvPr id="17" name="Picture">
            <a:extLst>
              <a:ext uri="{FF2B5EF4-FFF2-40B4-BE49-F238E27FC236}">
                <a16:creationId xmlns:a16="http://schemas.microsoft.com/office/drawing/2014/main" id="{C2F5AD5F-615D-4684-B706-1F5760A6EF53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63" y="6339840"/>
            <a:ext cx="1452880" cy="94329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19766F80-52BD-4E22-8D5A-A1314E8D90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4133" y="3623603"/>
            <a:ext cx="5491587" cy="3545575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E196FE10-F62C-431B-BB58-A233D01E863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403" y="2323421"/>
            <a:ext cx="4612236" cy="3459177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FBE232F2-FF93-42C5-BE1E-1C83378BE7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9619" y="2192140"/>
            <a:ext cx="1226605" cy="127892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81664EDB-4ABF-4F01-9E0A-FE915AE56BA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10997" y="2192140"/>
            <a:ext cx="1294585" cy="1278925"/>
          </a:xfrm>
          <a:prstGeom prst="rect">
            <a:avLst/>
          </a:prstGeom>
        </p:spPr>
      </p:pic>
      <p:pic>
        <p:nvPicPr>
          <p:cNvPr id="8" name="Video 7">
            <a:extLst>
              <a:ext uri="{FF2B5EF4-FFF2-40B4-BE49-F238E27FC236}">
                <a16:creationId xmlns:a16="http://schemas.microsoft.com/office/drawing/2014/main" id="{B0A27706-CC0B-0606-F9C3-90400DC19230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73088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33"/>
    </mc:Choice>
    <mc:Fallback>
      <p:transition spd="slow" advTm="5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9752D7CD-985A-4F74-9E5F-6DD2BB9935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310444"/>
            <a:ext cx="10080625" cy="6024386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6BFB4767-EF2E-4A4D-ADBF-8A71D28D4B53}"/>
              </a:ext>
            </a:extLst>
          </p:cNvPr>
          <p:cNvSpPr txBox="1"/>
          <p:nvPr/>
        </p:nvSpPr>
        <p:spPr>
          <a:xfrm>
            <a:off x="257908" y="6879876"/>
            <a:ext cx="1008062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600" dirty="0"/>
              <a:t>https://www.nibis.de/uploads/nlq-riedl/medienportal/OR_neu/Kompetenzerwartungen_im_Ueberblick.pdf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19CF9B1E-DC29-4D41-BB27-3A17621F0EE0}"/>
              </a:ext>
            </a:extLst>
          </p:cNvPr>
          <p:cNvSpPr txBox="1"/>
          <p:nvPr/>
        </p:nvSpPr>
        <p:spPr>
          <a:xfrm>
            <a:off x="257907" y="6422687"/>
            <a:ext cx="84171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dirty="0"/>
              <a:t>Verweis auf die Kompetenzen im Schulcurriculum z. B. (Mk 1 St 3)</a:t>
            </a: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EC8C8F7E-158D-8A86-4F9E-FF1658D3EB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0783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33"/>
    </mc:Choice>
    <mc:Fallback>
      <p:transition spd="slow" advTm="11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051E40A7-E276-D98C-35D8-03F7D87B65F4}"/>
              </a:ext>
            </a:extLst>
          </p:cNvPr>
          <p:cNvSpPr txBox="1"/>
          <p:nvPr/>
        </p:nvSpPr>
        <p:spPr>
          <a:xfrm>
            <a:off x="897775" y="714895"/>
            <a:ext cx="1282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/>
              <a:t>Zum Kurs: 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430A15F5-4552-84E1-E76E-CB9290A1C7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4112" y="1057738"/>
            <a:ext cx="7772400" cy="5444197"/>
          </a:xfrm>
          <a:prstGeom prst="rect">
            <a:avLst/>
          </a:prstGeom>
        </p:spPr>
      </p:pic>
      <p:pic>
        <p:nvPicPr>
          <p:cNvPr id="5" name="Video 4">
            <a:extLst>
              <a:ext uri="{FF2B5EF4-FFF2-40B4-BE49-F238E27FC236}">
                <a16:creationId xmlns:a16="http://schemas.microsoft.com/office/drawing/2014/main" id="{0216F8A8-84B8-0553-ED5D-388E189067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7726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66"/>
    </mc:Choice>
    <mc:Fallback>
      <p:transition spd="slow" advTm="11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6225770B-5007-75BE-F3C9-83EE097ECB69}"/>
              </a:ext>
            </a:extLst>
          </p:cNvPr>
          <p:cNvSpPr txBox="1"/>
          <p:nvPr/>
        </p:nvSpPr>
        <p:spPr>
          <a:xfrm>
            <a:off x="947651" y="931025"/>
            <a:ext cx="34450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/>
              <a:t>Kompetenzen und Erläuterungen: </a:t>
            </a:r>
          </a:p>
          <a:p>
            <a:endParaRPr lang="de-DE" dirty="0"/>
          </a:p>
          <a:p>
            <a:endParaRPr lang="de-DE" dirty="0"/>
          </a:p>
          <a:p>
            <a:endParaRPr lang="de-DE" dirty="0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0993E060-3A62-31E8-343E-57C9D1B7CF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4112" y="1377406"/>
            <a:ext cx="7772400" cy="4804861"/>
          </a:xfrm>
          <a:prstGeom prst="rect">
            <a:avLst/>
          </a:prstGeom>
        </p:spPr>
      </p:pic>
      <p:pic>
        <p:nvPicPr>
          <p:cNvPr id="5" name="Video 4">
            <a:extLst>
              <a:ext uri="{FF2B5EF4-FFF2-40B4-BE49-F238E27FC236}">
                <a16:creationId xmlns:a16="http://schemas.microsoft.com/office/drawing/2014/main" id="{2CE72B6B-BE91-3C07-1071-2F2437371A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03752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33"/>
    </mc:Choice>
    <mc:Fallback>
      <p:transition spd="slow" advTm="22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9337B-6777-BAD2-32C4-3F032BFFF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D45F21B5-07C1-BD5A-BEF8-3B0D0E93B4F1}"/>
              </a:ext>
            </a:extLst>
          </p:cNvPr>
          <p:cNvSpPr txBox="1"/>
          <p:nvPr/>
        </p:nvSpPr>
        <p:spPr>
          <a:xfrm>
            <a:off x="947651" y="931025"/>
            <a:ext cx="34434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/>
              <a:t>Kompetenzen und Erläuterungen</a:t>
            </a:r>
            <a:r>
              <a:rPr lang="de-DE" dirty="0"/>
              <a:t>: </a:t>
            </a:r>
          </a:p>
          <a:p>
            <a:endParaRPr lang="de-DE" dirty="0"/>
          </a:p>
          <a:p>
            <a:endParaRPr lang="de-DE" dirty="0"/>
          </a:p>
          <a:p>
            <a:endParaRPr lang="de-DE" dirty="0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D60A14CF-4705-82AB-6DD3-414780150A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4112" y="3103280"/>
            <a:ext cx="7772400" cy="2185081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60DDD9FF-730D-0CEB-29CE-2079898EB326}"/>
              </a:ext>
            </a:extLst>
          </p:cNvPr>
          <p:cNvSpPr txBox="1"/>
          <p:nvPr/>
        </p:nvSpPr>
        <p:spPr>
          <a:xfrm>
            <a:off x="947651" y="2028627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Thema der Stunde</a:t>
            </a:r>
          </a:p>
        </p:txBody>
      </p:sp>
      <p:sp>
        <p:nvSpPr>
          <p:cNvPr id="6" name="Pfeil nach unten 5">
            <a:extLst>
              <a:ext uri="{FF2B5EF4-FFF2-40B4-BE49-F238E27FC236}">
                <a16:creationId xmlns:a16="http://schemas.microsoft.com/office/drawing/2014/main" id="{841EF32F-15E0-EA65-3419-6A2330DD921C}"/>
              </a:ext>
            </a:extLst>
          </p:cNvPr>
          <p:cNvSpPr/>
          <p:nvPr/>
        </p:nvSpPr>
        <p:spPr>
          <a:xfrm>
            <a:off x="1718843" y="2605973"/>
            <a:ext cx="317964" cy="5850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E81B8B93-C58B-7D73-39BC-958FB689E6B4}"/>
              </a:ext>
            </a:extLst>
          </p:cNvPr>
          <p:cNvSpPr txBox="1"/>
          <p:nvPr/>
        </p:nvSpPr>
        <p:spPr>
          <a:xfrm>
            <a:off x="3094157" y="1624981"/>
            <a:ext cx="17716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Umsetzung des </a:t>
            </a:r>
          </a:p>
          <a:p>
            <a:r>
              <a:rPr lang="de-DE" dirty="0"/>
              <a:t>Medienbildungs-</a:t>
            </a:r>
          </a:p>
          <a:p>
            <a:r>
              <a:rPr lang="de-DE" dirty="0" err="1"/>
              <a:t>konzeptes</a:t>
            </a:r>
            <a:endParaRPr lang="de-DE" dirty="0"/>
          </a:p>
        </p:txBody>
      </p:sp>
      <p:sp>
        <p:nvSpPr>
          <p:cNvPr id="8" name="Pfeil nach unten 7">
            <a:extLst>
              <a:ext uri="{FF2B5EF4-FFF2-40B4-BE49-F238E27FC236}">
                <a16:creationId xmlns:a16="http://schemas.microsoft.com/office/drawing/2014/main" id="{83442277-C8B1-DBD7-2FAE-878629919494}"/>
              </a:ext>
            </a:extLst>
          </p:cNvPr>
          <p:cNvSpPr/>
          <p:nvPr/>
        </p:nvSpPr>
        <p:spPr>
          <a:xfrm>
            <a:off x="3944903" y="2608311"/>
            <a:ext cx="232756" cy="5850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237D3A72-2E03-060D-49EE-15F46D4EEF3A}"/>
              </a:ext>
            </a:extLst>
          </p:cNvPr>
          <p:cNvSpPr txBox="1"/>
          <p:nvPr/>
        </p:nvSpPr>
        <p:spPr>
          <a:xfrm>
            <a:off x="5358384" y="2087515"/>
            <a:ext cx="210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Hinweise zur Stunde</a:t>
            </a:r>
          </a:p>
        </p:txBody>
      </p:sp>
      <p:sp>
        <p:nvSpPr>
          <p:cNvPr id="10" name="Pfeil nach unten 9">
            <a:extLst>
              <a:ext uri="{FF2B5EF4-FFF2-40B4-BE49-F238E27FC236}">
                <a16:creationId xmlns:a16="http://schemas.microsoft.com/office/drawing/2014/main" id="{FE5EFCEB-79F0-7978-0241-731B5B0752CD}"/>
              </a:ext>
            </a:extLst>
          </p:cNvPr>
          <p:cNvSpPr/>
          <p:nvPr/>
        </p:nvSpPr>
        <p:spPr>
          <a:xfrm>
            <a:off x="6126279" y="2618411"/>
            <a:ext cx="282233" cy="53839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6FBC08C6-D3E4-78CB-EB99-AFF6BFAA2E98}"/>
              </a:ext>
            </a:extLst>
          </p:cNvPr>
          <p:cNvSpPr txBox="1"/>
          <p:nvPr/>
        </p:nvSpPr>
        <p:spPr>
          <a:xfrm>
            <a:off x="4605251" y="6134128"/>
            <a:ext cx="47970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Material: </a:t>
            </a:r>
            <a:br>
              <a:rPr lang="de-DE" dirty="0"/>
            </a:br>
            <a:r>
              <a:rPr lang="de-DE" dirty="0"/>
              <a:t>03 Ablauf: möglicher Ablaufplan der Stunde</a:t>
            </a:r>
          </a:p>
          <a:p>
            <a:r>
              <a:rPr lang="de-DE" dirty="0"/>
              <a:t>03 …….   -&gt; Material zur Stunde</a:t>
            </a:r>
          </a:p>
        </p:txBody>
      </p:sp>
      <p:sp>
        <p:nvSpPr>
          <p:cNvPr id="12" name="Pfeil nach oben 11">
            <a:extLst>
              <a:ext uri="{FF2B5EF4-FFF2-40B4-BE49-F238E27FC236}">
                <a16:creationId xmlns:a16="http://schemas.microsoft.com/office/drawing/2014/main" id="{E66FCC81-01F0-514A-7F5E-BE86EC6A94E8}"/>
              </a:ext>
            </a:extLst>
          </p:cNvPr>
          <p:cNvSpPr/>
          <p:nvPr/>
        </p:nvSpPr>
        <p:spPr>
          <a:xfrm>
            <a:off x="7583533" y="5288361"/>
            <a:ext cx="598516" cy="530896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4" name="Video 13">
            <a:extLst>
              <a:ext uri="{FF2B5EF4-FFF2-40B4-BE49-F238E27FC236}">
                <a16:creationId xmlns:a16="http://schemas.microsoft.com/office/drawing/2014/main" id="{B7FDE8E5-BB03-2B5A-5319-B73F77A6F7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45057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33"/>
    </mc:Choice>
    <mc:Fallback>
      <p:transition spd="slow" advTm="318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6D66A9D9-703E-D6B1-F7D2-E091D4846C80}"/>
              </a:ext>
            </a:extLst>
          </p:cNvPr>
          <p:cNvSpPr txBox="1"/>
          <p:nvPr/>
        </p:nvSpPr>
        <p:spPr>
          <a:xfrm>
            <a:off x="814647" y="515389"/>
            <a:ext cx="1537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/>
              <a:t>Zum Material: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DD4177E8-D806-EA0D-073F-04198796E1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016" y="1280160"/>
            <a:ext cx="7772400" cy="3390314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24D9D9F0-6A5C-F1EE-0A1A-697A690F38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8065" y="5388989"/>
            <a:ext cx="7772400" cy="1470073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B4FD0BE8-19AB-C665-E6F5-760627259925}"/>
              </a:ext>
            </a:extLst>
          </p:cNvPr>
          <p:cNvSpPr txBox="1"/>
          <p:nvPr/>
        </p:nvSpPr>
        <p:spPr>
          <a:xfrm>
            <a:off x="5636029" y="1758665"/>
            <a:ext cx="36243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Z.B.:</a:t>
            </a:r>
            <a:br>
              <a:rPr lang="de-DE" dirty="0"/>
            </a:br>
            <a:endParaRPr lang="de-DE" dirty="0"/>
          </a:p>
          <a:p>
            <a:r>
              <a:rPr lang="de-DE" dirty="0"/>
              <a:t>O3 Ablauf -&gt; möglicher Ablaufplan</a:t>
            </a:r>
          </a:p>
          <a:p>
            <a:r>
              <a:rPr lang="de-DE" dirty="0"/>
              <a:t>03 Energiewandler…. -&gt; Material</a:t>
            </a:r>
            <a:br>
              <a:rPr lang="de-DE" dirty="0"/>
            </a:br>
            <a:r>
              <a:rPr lang="de-DE" dirty="0"/>
              <a:t>                          (hier als </a:t>
            </a:r>
            <a:r>
              <a:rPr lang="de-DE" dirty="0" err="1"/>
              <a:t>pdf</a:t>
            </a:r>
            <a:r>
              <a:rPr lang="de-DE" dirty="0"/>
              <a:t> und </a:t>
            </a:r>
            <a:r>
              <a:rPr lang="de-DE" dirty="0" err="1"/>
              <a:t>docx</a:t>
            </a:r>
            <a:endParaRPr lang="de-DE" dirty="0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770123D9-7C36-69B4-39C0-ACFB543C2623}"/>
              </a:ext>
            </a:extLst>
          </p:cNvPr>
          <p:cNvSpPr txBox="1"/>
          <p:nvPr/>
        </p:nvSpPr>
        <p:spPr>
          <a:xfrm>
            <a:off x="5636029" y="5482415"/>
            <a:ext cx="36243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err="1"/>
              <a:t>Tip</a:t>
            </a:r>
            <a:r>
              <a:rPr lang="de-DE" dirty="0"/>
              <a:t>: </a:t>
            </a:r>
            <a:br>
              <a:rPr lang="de-DE" dirty="0"/>
            </a:br>
            <a:br>
              <a:rPr lang="de-DE" dirty="0"/>
            </a:br>
            <a:r>
              <a:rPr lang="de-DE" dirty="0"/>
              <a:t>Material kompakt enthält alle Materialien in einem Ordner!</a:t>
            </a:r>
          </a:p>
        </p:txBody>
      </p:sp>
      <p:cxnSp>
        <p:nvCxnSpPr>
          <p:cNvPr id="10" name="Gerade Verbindung mit Pfeil 9">
            <a:extLst>
              <a:ext uri="{FF2B5EF4-FFF2-40B4-BE49-F238E27FC236}">
                <a16:creationId xmlns:a16="http://schemas.microsoft.com/office/drawing/2014/main" id="{D0E48601-D7BE-BBA8-FC97-C3FA583463F9}"/>
              </a:ext>
            </a:extLst>
          </p:cNvPr>
          <p:cNvCxnSpPr>
            <a:stCxn id="7" idx="1"/>
          </p:cNvCxnSpPr>
          <p:nvPr/>
        </p:nvCxnSpPr>
        <p:spPr>
          <a:xfrm flipH="1">
            <a:off x="3241965" y="2497329"/>
            <a:ext cx="2394064" cy="1934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30CA5E8E-C4A7-AD77-7B08-534C828A3BBF}"/>
              </a:ext>
            </a:extLst>
          </p:cNvPr>
          <p:cNvCxnSpPr>
            <a:cxnSpLocks/>
          </p:cNvCxnSpPr>
          <p:nvPr/>
        </p:nvCxnSpPr>
        <p:spPr>
          <a:xfrm flipH="1">
            <a:off x="4139738" y="2811274"/>
            <a:ext cx="1496291" cy="3005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Gerade Verbindung mit Pfeil 14">
            <a:extLst>
              <a:ext uri="{FF2B5EF4-FFF2-40B4-BE49-F238E27FC236}">
                <a16:creationId xmlns:a16="http://schemas.microsoft.com/office/drawing/2014/main" id="{6A42DD12-0966-4AF1-6AED-00EECE7F34DD}"/>
              </a:ext>
            </a:extLst>
          </p:cNvPr>
          <p:cNvCxnSpPr>
            <a:stCxn id="8" idx="1"/>
          </p:cNvCxnSpPr>
          <p:nvPr/>
        </p:nvCxnSpPr>
        <p:spPr>
          <a:xfrm flipH="1">
            <a:off x="3690851" y="6082580"/>
            <a:ext cx="1945178" cy="4512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Video 16">
            <a:extLst>
              <a:ext uri="{FF2B5EF4-FFF2-40B4-BE49-F238E27FC236}">
                <a16:creationId xmlns:a16="http://schemas.microsoft.com/office/drawing/2014/main" id="{E4272713-EB48-E6B6-D0E4-235C0C6248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722006" y="5201056"/>
            <a:ext cx="2267903" cy="2267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5301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533"/>
    </mc:Choice>
    <mc:Fallback>
      <p:transition spd="slow" advTm="34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tandar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319</Words>
  <Application>Microsoft Macintosh PowerPoint</Application>
  <PresentationFormat>Benutzerdefiniert</PresentationFormat>
  <Paragraphs>72</Paragraphs>
  <Slides>15</Slides>
  <Notes>9</Notes>
  <HiddenSlides>0</HiddenSlides>
  <MMClips>15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15</vt:i4>
      </vt:variant>
    </vt:vector>
  </HeadingPairs>
  <TitlesOfParts>
    <vt:vector size="20" baseType="lpstr">
      <vt:lpstr>Arial</vt:lpstr>
      <vt:lpstr>Calibri</vt:lpstr>
      <vt:lpstr>Liberation Sans</vt:lpstr>
      <vt:lpstr>Liberation Serif</vt:lpstr>
      <vt:lpstr>Standard</vt:lpstr>
      <vt:lpstr>Energie in Jahrgang 7  Eine Einführung mit Tablets am Beispiel iPad</vt:lpstr>
      <vt:lpstr>PowerPoint-Präsentation</vt:lpstr>
      <vt:lpstr>Ersetzung</vt:lpstr>
      <vt:lpstr>Ersetzung / Erweiterung</vt:lpstr>
      <vt:lpstr>Erweiterung</vt:lpstr>
      <vt:lpstr>Abwandlung</vt:lpstr>
      <vt:lpstr>Abwandlung</vt:lpstr>
      <vt:lpstr>Neugestaltung</vt:lpstr>
      <vt:lpstr>Neugestaltung</vt:lpstr>
      <vt:lpstr>Neugestaltung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Energie (und Bewegung) in Jg. 7 Eine Einführung mit Tablets am Beispiel iPad</dc:title>
  <dc:creator>cord</dc:creator>
  <cp:lastModifiedBy>schnecke andrea</cp:lastModifiedBy>
  <cp:revision>56</cp:revision>
  <dcterms:created xsi:type="dcterms:W3CDTF">2018-02-14T21:27:07Z</dcterms:created>
  <dcterms:modified xsi:type="dcterms:W3CDTF">2025-02-09T15:16:41Z</dcterms:modified>
</cp:coreProperties>
</file>