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E1130-2DA7-597E-1D94-884B824CF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D11221-2781-99E7-DAB8-6C76EBE42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3D5684-01EC-9E76-5182-F12D2500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058FF1-991E-48C9-6DB3-1294EDAF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7BAD0F-B885-C8C6-8EB2-4FD62F39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22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88BF7-DBBF-2767-583E-70A0ED7D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D1F84D-6636-BF3A-7531-BA899E03F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B34215-7BBE-DB26-7C33-A92FB13C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9A8D3A-D806-1745-3CEE-98407558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2E8F44-D836-3942-B1DB-9611B926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3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957B5B-4F28-E6F4-6CCD-80FF33EEB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CC2C17-DA7D-4E84-8CC8-2BCA8D8A0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CD748C-D541-E105-4B78-8AB5F223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81AD41-5539-FE26-4786-FFAD8C5A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EAB2AA-E899-1E72-F7C0-F141170D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45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BD822-A666-E5A0-43DA-F47E3324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0FB5BF-E532-8126-EAC8-4A36EA488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F93F24-D15A-4F9D-62BF-17D9B5DB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7CC7D-5722-B5B1-96EE-B2D0D15A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565507-436F-7C60-E1CF-01CFFF79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53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6D52D-6962-174C-5C73-F33B5F33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22AD14-183B-48C3-0309-33F5E1B08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1DD76E-6A1A-0F13-9BDB-6E5F42E2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0BAFD7-B78B-6D69-036C-D456C038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F1B04D-8F22-2891-35D5-807BEB41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48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4EE4D-127E-7772-D7A5-92199E84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072D0B-5E4C-C36E-82F2-A030EFCD0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CF2706-40F6-1A05-F0A5-3C6BB6CD1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91812-619A-224F-0BF8-68B56D43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14E7F6-E7AC-FF11-4F86-2CC0891A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C20EA4-0B6E-4636-EF15-5F5879E3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00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C2E0A-85F0-309D-968F-89FBFAC2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DBAD19-F02C-B842-F40D-59755C316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392425-CD84-4712-B031-43DEF9D98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B932CB-27D6-2AEE-1271-FCA300E29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7770FE-2939-541F-52F3-9A727B3B1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E3E7AC-6C7C-45C9-FCAC-881F725E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537C04-347B-EBBC-CF02-5DE5C063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A14E19-2A6B-F0B6-CE61-ABA2010D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21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FCF89-9A47-5B61-DA70-64BB7AD7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22C4DB-FE9C-A86D-890E-0449DAFB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FA7597-1DD2-33D4-DA86-165868F0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CD1C14-8A81-C5EB-79F8-64A6CE74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78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180271-8138-EAA5-9B7A-A74622AE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D6FD5C-515A-8B48-8A63-FC075B78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76C6F9-E243-6A80-7D1F-7159FA20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1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E11DA-483D-EAB2-A0BD-207A1EF5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E5DDEC-97C4-3EAE-E8FB-62D8EAD71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BFD0A4-7824-648B-C99A-033660FBD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44552F-5109-719E-6D60-3258521C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B6B09F-FB50-F40B-97EF-E6E1BB7B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D15DA-A7DB-F090-4017-7AE134D2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7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AC6D1-B35D-EC31-E038-115969BA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F7ABCF-9B7D-E35A-7F7B-68830FA90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33A159-B94C-6BA9-363B-645B583D5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6AE51F-E44E-7132-9083-2850E208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978E1C-E700-4D40-B97E-ED53351C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B76EE1-8C6E-D626-4628-A29B60FF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18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CC8C5D-E8F3-D157-A38A-40900D930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79D34B-E6C0-281C-BCE8-CE06194FA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EDDF20-7D64-E6DD-2279-FC849862E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E6DB-F1D8-B948-ADF3-88CD39FE21CF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D2C93C-331A-C581-76BB-B3EB0D964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E00AE5-359D-55D7-E0C6-BB025CA8A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2CFA-D820-6440-9464-878C91247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31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E6C7D-276D-A0DA-D3B6-A5C0B5BE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082" y="819807"/>
            <a:ext cx="10515600" cy="534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b="1" dirty="0">
                <a:latin typeface="Helvetica" pitchFamily="2" charset="0"/>
              </a:rPr>
              <a:t>Vier Möglichkeiten der Arbeit </a:t>
            </a:r>
          </a:p>
          <a:p>
            <a:pPr marL="0" indent="0">
              <a:buNone/>
            </a:pPr>
            <a:r>
              <a:rPr lang="de-DE" sz="3600" b="1" dirty="0">
                <a:latin typeface="Helvetica" pitchFamily="2" charset="0"/>
              </a:rPr>
              <a:t>mit mobilen Endgeräten:</a:t>
            </a:r>
          </a:p>
          <a:p>
            <a:pPr marL="0" indent="0">
              <a:buNone/>
            </a:pPr>
            <a:endParaRPr lang="de-DE" sz="3600" b="1" dirty="0">
              <a:latin typeface="Helvetica" pitchFamily="2" charset="0"/>
            </a:endParaRPr>
          </a:p>
          <a:p>
            <a:pPr marL="514350" indent="-514350">
              <a:buAutoNum type="arabicPeriod"/>
            </a:pPr>
            <a:r>
              <a:rPr lang="de-DE" sz="3600" dirty="0">
                <a:latin typeface="Helvetica" pitchFamily="2" charset="0"/>
              </a:rPr>
              <a:t>freiwilliges „Bring </a:t>
            </a:r>
            <a:r>
              <a:rPr lang="de-DE" sz="3600" dirty="0" err="1">
                <a:latin typeface="Helvetica" pitchFamily="2" charset="0"/>
              </a:rPr>
              <a:t>Your</a:t>
            </a:r>
            <a:r>
              <a:rPr lang="de-DE" sz="3600" dirty="0">
                <a:latin typeface="Helvetica" pitchFamily="2" charset="0"/>
              </a:rPr>
              <a:t> Own Device“ (BYOD)</a:t>
            </a:r>
          </a:p>
          <a:p>
            <a:pPr marL="514350" indent="-514350">
              <a:buAutoNum type="arabicPeriod"/>
            </a:pPr>
            <a:r>
              <a:rPr lang="de-DE" sz="3600" dirty="0">
                <a:latin typeface="Helvetica" pitchFamily="2" charset="0"/>
              </a:rPr>
              <a:t>verpflichtendes BYOD</a:t>
            </a:r>
          </a:p>
          <a:p>
            <a:pPr marL="514350" indent="-514350">
              <a:buAutoNum type="arabicPeriod"/>
            </a:pPr>
            <a:r>
              <a:rPr lang="de-DE" sz="3600" dirty="0">
                <a:latin typeface="Helvetica" pitchFamily="2" charset="0"/>
              </a:rPr>
              <a:t>verpflichtende Anschaffung von iPads</a:t>
            </a:r>
          </a:p>
          <a:p>
            <a:pPr marL="514350" indent="-514350">
              <a:buAutoNum type="arabicPeriod"/>
            </a:pPr>
            <a:r>
              <a:rPr lang="de-DE" sz="3600" dirty="0">
                <a:latin typeface="Helvetica" pitchFamily="2" charset="0"/>
              </a:rPr>
              <a:t>verpflichtende Anschaffung von </a:t>
            </a:r>
            <a:r>
              <a:rPr lang="de-DE" sz="3600" dirty="0" err="1">
                <a:latin typeface="Helvetica" pitchFamily="2" charset="0"/>
              </a:rPr>
              <a:t>Lernsticks</a:t>
            </a:r>
            <a:r>
              <a:rPr lang="de-DE" sz="3600" dirty="0">
                <a:latin typeface="Helvetica" pitchFamily="2" charset="0"/>
              </a:rPr>
              <a:t> (Linux)</a:t>
            </a:r>
          </a:p>
          <a:p>
            <a:pPr marL="514350" indent="-514350">
              <a:buAutoNum type="arabicPeriod"/>
            </a:pPr>
            <a:endParaRPr lang="de-DE" sz="3600" dirty="0">
              <a:latin typeface="Helvetica" pitchFamily="2" charset="0"/>
            </a:endParaRPr>
          </a:p>
          <a:p>
            <a:pPr marL="514350" indent="-514350">
              <a:buAutoNum type="arabicPeriod"/>
            </a:pPr>
            <a:endParaRPr lang="de-DE" sz="3600" dirty="0">
              <a:latin typeface="Helvetica" pitchFamily="2" charset="0"/>
            </a:endParaRPr>
          </a:p>
          <a:p>
            <a:pPr marL="514350" indent="-514350">
              <a:buAutoNum type="arabicPeriod"/>
            </a:pPr>
            <a:endParaRPr lang="de-DE" sz="3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0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5D3FF71-FCAF-FCB7-6438-F7CDF7F67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27641"/>
              </p:ext>
            </p:extLst>
          </p:nvPr>
        </p:nvGraphicFramePr>
        <p:xfrm>
          <a:off x="646386" y="956441"/>
          <a:ext cx="10899228" cy="51386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9614">
                  <a:extLst>
                    <a:ext uri="{9D8B030D-6E8A-4147-A177-3AD203B41FA5}">
                      <a16:colId xmlns:a16="http://schemas.microsoft.com/office/drawing/2014/main" val="3327236455"/>
                    </a:ext>
                  </a:extLst>
                </a:gridCol>
                <a:gridCol w="5449614">
                  <a:extLst>
                    <a:ext uri="{9D8B030D-6E8A-4147-A177-3AD203B41FA5}">
                      <a16:colId xmlns:a16="http://schemas.microsoft.com/office/drawing/2014/main" val="4226081537"/>
                    </a:ext>
                  </a:extLst>
                </a:gridCol>
              </a:tblGrid>
              <a:tr h="59225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Vorteile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Nachteile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66904"/>
                  </a:ext>
                </a:extLst>
              </a:tr>
              <a:tr h="500819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jede Schüler*in kann entsprechend der persönlichen Neigung arbeiten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Lehrkraft hat erhöhten Planungs- und Vorbereitungsaufwand für den Unterricht (analoge </a:t>
                      </a:r>
                      <a:r>
                        <a:rPr lang="de-DE" sz="1200" u="sng" dirty="0">
                          <a:latin typeface="Helvetica" pitchFamily="2" charset="0"/>
                        </a:rPr>
                        <a:t>und</a:t>
                      </a:r>
                      <a:r>
                        <a:rPr lang="de-DE" sz="1200" dirty="0">
                          <a:latin typeface="Helvetica" pitchFamily="2" charset="0"/>
                        </a:rPr>
                        <a:t> digitale Vorbereitung)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74758"/>
                  </a:ext>
                </a:extLst>
              </a:tr>
              <a:tr h="500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bereits privat angeschaffte mobile Endgeräte können genutzt werden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eine digitale Unterrichtsentwicklung ist nur möglich, wenn alle ein Endgerät besitzen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13032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Produktneutralität und Produktdiversität werden ermöglicht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falls die Lehrkraft mit einem bestimmten Programm arbeiten möchte, muss sie sicherstellen, dass es dieses für alle Betriebssysteme gibt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4791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kein administrativer Aufwand für die Schule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der Prüfungsmodus ist nicht zu realisieren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0792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die Kontrollmöglichkeiten der Geräte durch die Lehrkräfte sind sehr eingeschränkt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74571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falls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Apple-TVs</a:t>
                      </a:r>
                      <a:r>
                        <a:rPr lang="de-DE" sz="1200" dirty="0">
                          <a:latin typeface="Helvetica" pitchFamily="2" charset="0"/>
                        </a:rPr>
                        <a:t> installiert worden sind: diese können nicht von allen genutzt werden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421076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Gefahr des sozialen Vergleichs bei unterschiedlich teuren Endgeräten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22290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bei Schüler*innen ohne Gerät besteht die Gefahr, dass sie weniger Medienkompetenz entwickeln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9846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F985D6-7EE4-9CE2-71E9-70E5B004B6EE}"/>
              </a:ext>
            </a:extLst>
          </p:cNvPr>
          <p:cNvSpPr txBox="1"/>
          <p:nvPr/>
        </p:nvSpPr>
        <p:spPr>
          <a:xfrm>
            <a:off x="7430815" y="504497"/>
            <a:ext cx="371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Helvetica" pitchFamily="2" charset="0"/>
              </a:rPr>
              <a:t>Möglichkeit 1: freiwilliges BYOD</a:t>
            </a:r>
          </a:p>
        </p:txBody>
      </p:sp>
    </p:spTree>
    <p:extLst>
      <p:ext uri="{BB962C8B-B14F-4D97-AF65-F5344CB8AC3E}">
        <p14:creationId xmlns:p14="http://schemas.microsoft.com/office/powerpoint/2010/main" val="19292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5D3FF71-FCAF-FCB7-6438-F7CDF7F67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27023"/>
              </p:ext>
            </p:extLst>
          </p:nvPr>
        </p:nvGraphicFramePr>
        <p:xfrm>
          <a:off x="746234" y="873829"/>
          <a:ext cx="10699532" cy="3456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9766">
                  <a:extLst>
                    <a:ext uri="{9D8B030D-6E8A-4147-A177-3AD203B41FA5}">
                      <a16:colId xmlns:a16="http://schemas.microsoft.com/office/drawing/2014/main" val="3327236455"/>
                    </a:ext>
                  </a:extLst>
                </a:gridCol>
                <a:gridCol w="5349766">
                  <a:extLst>
                    <a:ext uri="{9D8B030D-6E8A-4147-A177-3AD203B41FA5}">
                      <a16:colId xmlns:a16="http://schemas.microsoft.com/office/drawing/2014/main" val="4226081537"/>
                    </a:ext>
                  </a:extLst>
                </a:gridCol>
              </a:tblGrid>
              <a:tr h="59225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Vorteile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Nachteile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66904"/>
                  </a:ext>
                </a:extLst>
              </a:tr>
              <a:tr h="500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bereits privat angeschaffte mobile Endgeräte können genutzt werden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falls die Lehrkraft mit einem bestimmten Programm arbeiten möchte, muss sie sicherstellen, dass es dieses für alle Betriebssysteme gibt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7475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Produktneutralität und Produktdiversität werden ermöglicht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der Prüfungsmodus ist nicht zu realisieren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4791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kein administrativer Aufwand für die 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die Kontrollmöglichkeiten der Geräte durch die Lehrkräfte sind sehr eingeschränkt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0792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falls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Apple-TVs</a:t>
                      </a:r>
                      <a:r>
                        <a:rPr lang="de-DE" sz="1200" dirty="0">
                          <a:latin typeface="Helvetica" pitchFamily="2" charset="0"/>
                        </a:rPr>
                        <a:t> installiert worden sind: diese können nicht von allen ohne Weiteres genutzt werden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74571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Gefahr des sozialen Vergleichs bei unterschiedlich teuren Endgeräten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768358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F985D6-7EE4-9CE2-71E9-70E5B004B6EE}"/>
              </a:ext>
            </a:extLst>
          </p:cNvPr>
          <p:cNvSpPr txBox="1"/>
          <p:nvPr/>
        </p:nvSpPr>
        <p:spPr>
          <a:xfrm>
            <a:off x="7104993" y="346842"/>
            <a:ext cx="402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Helvetica" pitchFamily="2" charset="0"/>
              </a:rPr>
              <a:t>Möglichkeit 2: verpflichtendes BYOD</a:t>
            </a:r>
          </a:p>
        </p:txBody>
      </p:sp>
    </p:spTree>
    <p:extLst>
      <p:ext uri="{BB962C8B-B14F-4D97-AF65-F5344CB8AC3E}">
        <p14:creationId xmlns:p14="http://schemas.microsoft.com/office/powerpoint/2010/main" val="198552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5D3FF71-FCAF-FCB7-6438-F7CDF7F67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99981"/>
              </p:ext>
            </p:extLst>
          </p:nvPr>
        </p:nvGraphicFramePr>
        <p:xfrm>
          <a:off x="625364" y="989441"/>
          <a:ext cx="10893974" cy="35548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6987">
                  <a:extLst>
                    <a:ext uri="{9D8B030D-6E8A-4147-A177-3AD203B41FA5}">
                      <a16:colId xmlns:a16="http://schemas.microsoft.com/office/drawing/2014/main" val="3327236455"/>
                    </a:ext>
                  </a:extLst>
                </a:gridCol>
                <a:gridCol w="5446987">
                  <a:extLst>
                    <a:ext uri="{9D8B030D-6E8A-4147-A177-3AD203B41FA5}">
                      <a16:colId xmlns:a16="http://schemas.microsoft.com/office/drawing/2014/main" val="4226081537"/>
                    </a:ext>
                  </a:extLst>
                </a:gridCol>
              </a:tblGrid>
              <a:tr h="59225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Vorteile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Nachteile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66904"/>
                  </a:ext>
                </a:extLst>
              </a:tr>
              <a:tr h="500819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der Prüfungsmodus kann mit den eigenen Geräten der Schüler*innen umgesetzt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bereits privat angeschaffte mobile Endgeräte (keine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iPads</a:t>
                      </a:r>
                      <a:r>
                        <a:rPr lang="de-DE" sz="1200" dirty="0">
                          <a:latin typeface="Helvetica" pitchFamily="2" charset="0"/>
                        </a:rPr>
                        <a:t>) können nicht genutzt werden, somit entstehen ggf. höhere Kosten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7475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die Tablets können von der Lehrkraft z.B. mithilfe der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Classroom-App</a:t>
                      </a:r>
                      <a:r>
                        <a:rPr lang="de-DE" sz="1200" dirty="0">
                          <a:latin typeface="Helvetica" pitchFamily="2" charset="0"/>
                        </a:rPr>
                        <a:t> kontrolliert und gesperrt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Produktdiversität wird eingeschränkt (Schüler*innen lernen alternative Betriebssysteme z.B. nur im Computerraum kennen)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4791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falls Lehrkräfte mit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iPads</a:t>
                      </a:r>
                      <a:r>
                        <a:rPr lang="de-DE" sz="1200" dirty="0">
                          <a:latin typeface="Helvetica" pitchFamily="2" charset="0"/>
                        </a:rPr>
                        <a:t> ausgestattet sind: alle arbeiten mit dem gleichen System (große App-Palette; Schulung des Kollegiums ist u.U. einfacher)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Nutzung proprietärer, anstatt freier Software; Bindung an einen multinationalen Konzern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0792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Zusammenspiel der Geräte (falls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Apple TVs</a:t>
                      </a:r>
                      <a:r>
                        <a:rPr lang="de-DE" sz="1200" dirty="0">
                          <a:latin typeface="Helvetica" pitchFamily="2" charset="0"/>
                        </a:rPr>
                        <a:t> installiert worden sind: Übertragungssystem kann von allen genutzt werden, Dateien können per </a:t>
                      </a:r>
                      <a:r>
                        <a:rPr lang="de-DE" sz="1200" i="1" dirty="0" err="1">
                          <a:latin typeface="Helvetica" pitchFamily="2" charset="0"/>
                        </a:rPr>
                        <a:t>AirDop</a:t>
                      </a:r>
                      <a:r>
                        <a:rPr lang="de-DE" sz="1200" dirty="0">
                          <a:latin typeface="Helvetica" pitchFamily="2" charset="0"/>
                        </a:rPr>
                        <a:t> verschickt werden)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es entsteht administrativer Aufwand für die Schule bzw. den Schulträger (im Gegensatz zu BYOD)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74571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kein bzw. weniger sozialer Neid innerhalb der Lerngruppen, da alle gleiche bzw. ähnliche Geräte haben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12538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F985D6-7EE4-9CE2-71E9-70E5B004B6EE}"/>
              </a:ext>
            </a:extLst>
          </p:cNvPr>
          <p:cNvSpPr txBox="1"/>
          <p:nvPr/>
        </p:nvSpPr>
        <p:spPr>
          <a:xfrm>
            <a:off x="5444359" y="504497"/>
            <a:ext cx="569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Helvetica" pitchFamily="2" charset="0"/>
              </a:rPr>
              <a:t>Möglichkeit 3: verpflichtende Anschaffung von iPads</a:t>
            </a:r>
          </a:p>
        </p:txBody>
      </p:sp>
    </p:spTree>
    <p:extLst>
      <p:ext uri="{BB962C8B-B14F-4D97-AF65-F5344CB8AC3E}">
        <p14:creationId xmlns:p14="http://schemas.microsoft.com/office/powerpoint/2010/main" val="344219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5D3FF71-FCAF-FCB7-6438-F7CDF7F67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70562"/>
              </p:ext>
            </p:extLst>
          </p:nvPr>
        </p:nvGraphicFramePr>
        <p:xfrm>
          <a:off x="625364" y="873829"/>
          <a:ext cx="10893974" cy="42441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6987">
                  <a:extLst>
                    <a:ext uri="{9D8B030D-6E8A-4147-A177-3AD203B41FA5}">
                      <a16:colId xmlns:a16="http://schemas.microsoft.com/office/drawing/2014/main" val="3327236455"/>
                    </a:ext>
                  </a:extLst>
                </a:gridCol>
                <a:gridCol w="5446987">
                  <a:extLst>
                    <a:ext uri="{9D8B030D-6E8A-4147-A177-3AD203B41FA5}">
                      <a16:colId xmlns:a16="http://schemas.microsoft.com/office/drawing/2014/main" val="4226081537"/>
                    </a:ext>
                  </a:extLst>
                </a:gridCol>
              </a:tblGrid>
              <a:tr h="592257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Vorteile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Nachteile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66904"/>
                  </a:ext>
                </a:extLst>
              </a:tr>
              <a:tr h="500819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Helvetica" pitchFamily="2" charset="0"/>
                        </a:rPr>
                        <a:t>der Prüfungsmodus kann mit den eigenen Geräten der Schüler*innen umgesetzt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bereits privat angeschaffte mobile Endgeräte (z.B.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iPads</a:t>
                      </a:r>
                      <a:r>
                        <a:rPr lang="de-DE" sz="1200" dirty="0">
                          <a:latin typeface="Helvetica" pitchFamily="2" charset="0"/>
                        </a:rPr>
                        <a:t>) können nicht genutzt werden, somit entstehen ggf. höhere Kosten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7475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alle arbeiten mit dem gleichen System (Schulung des Kollegiums ist u.U. einfacher)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Produktdiversität wird eingeschränkt (Schüler*innen lernen alternative Betriebssysteme z.B. im Computerraum oder über Koffer-Geräte kennen)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4791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kein bzw. weniger sozialer Neid innerhalb der Lerngruppen, da alle gleiche bzw. ähnliche Geräte haben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es entsteht administrativer Aufwand für die Schule bzw. den Schulträger (im Gegensatz zu BYOD)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0792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Nutzung freier, anstatt proprietärer Software; keine Bindung an einen multinationalen Konzern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falls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Apple TVs</a:t>
                      </a:r>
                      <a:r>
                        <a:rPr lang="de-DE" sz="1200" dirty="0">
                          <a:latin typeface="Helvetica" pitchFamily="2" charset="0"/>
                        </a:rPr>
                        <a:t> installiert worden sind: dies können nicht ohne Weiteres genutzt werden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74571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die Sticks können von der Lehrkraft nicht mithilfe von Kontroll-Apps gesteuert werden</a:t>
                      </a:r>
                    </a:p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12538"/>
                  </a:ext>
                </a:extLst>
              </a:tr>
              <a:tr h="590787">
                <a:tc>
                  <a:txBody>
                    <a:bodyPr/>
                    <a:lstStyle/>
                    <a:p>
                      <a:endParaRPr lang="de-DE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Helvetica" pitchFamily="2" charset="0"/>
                        </a:rPr>
                        <a:t>die </a:t>
                      </a:r>
                      <a:r>
                        <a:rPr lang="de-DE" sz="1200" dirty="0" err="1">
                          <a:latin typeface="Helvetica" pitchFamily="2" charset="0"/>
                        </a:rPr>
                        <a:t>Lernsticks</a:t>
                      </a:r>
                      <a:r>
                        <a:rPr lang="de-DE" sz="1200" dirty="0">
                          <a:latin typeface="Helvetica" pitchFamily="2" charset="0"/>
                        </a:rPr>
                        <a:t> können nicht an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iPads</a:t>
                      </a:r>
                      <a:r>
                        <a:rPr lang="de-DE" sz="1200" dirty="0">
                          <a:latin typeface="Helvetica" pitchFamily="2" charset="0"/>
                        </a:rPr>
                        <a:t> angeschlossen werden; falls </a:t>
                      </a:r>
                      <a:r>
                        <a:rPr lang="de-DE" sz="1200" i="1" dirty="0">
                          <a:latin typeface="Helvetica" pitchFamily="2" charset="0"/>
                        </a:rPr>
                        <a:t>iPads</a:t>
                      </a:r>
                      <a:r>
                        <a:rPr lang="de-DE" sz="1200" dirty="0">
                          <a:latin typeface="Helvetica" pitchFamily="2" charset="0"/>
                        </a:rPr>
                        <a:t> als Lehrkräfte-Leihgeräte vorhanden sind</a:t>
                      </a:r>
                      <a:r>
                        <a:rPr lang="de-DE" sz="1200">
                          <a:latin typeface="Helvetica" pitchFamily="2" charset="0"/>
                        </a:rPr>
                        <a:t>, können diese </a:t>
                      </a:r>
                      <a:r>
                        <a:rPr lang="de-DE" sz="1200" dirty="0">
                          <a:latin typeface="Helvetica" pitchFamily="2" charset="0"/>
                        </a:rPr>
                        <a:t>somit nicht genutzt werden, es müssen zusätzlich privat finanzierte Laptops angeschafft werden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7870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F985D6-7EE4-9CE2-71E9-70E5B004B6EE}"/>
              </a:ext>
            </a:extLst>
          </p:cNvPr>
          <p:cNvSpPr txBox="1"/>
          <p:nvPr/>
        </p:nvSpPr>
        <p:spPr>
          <a:xfrm>
            <a:off x="3920360" y="504497"/>
            <a:ext cx="722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Helvetica" pitchFamily="2" charset="0"/>
              </a:rPr>
              <a:t>Möglichkeit 4: verpflichtende Anschaffung von USB-</a:t>
            </a:r>
            <a:r>
              <a:rPr lang="de-DE" dirty="0" err="1">
                <a:latin typeface="Helvetica" pitchFamily="2" charset="0"/>
              </a:rPr>
              <a:t>Lernsticks</a:t>
            </a:r>
            <a:r>
              <a:rPr lang="de-DE" dirty="0">
                <a:latin typeface="Helvetica" pitchFamily="2" charset="0"/>
              </a:rPr>
              <a:t> (Linux)</a:t>
            </a:r>
          </a:p>
        </p:txBody>
      </p:sp>
    </p:spTree>
    <p:extLst>
      <p:ext uri="{BB962C8B-B14F-4D97-AF65-F5344CB8AC3E}">
        <p14:creationId xmlns:p14="http://schemas.microsoft.com/office/powerpoint/2010/main" val="406816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Macintosh PowerPoint</Application>
  <PresentationFormat>Breitbild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 Reiff</dc:creator>
  <cp:lastModifiedBy>C Reiff</cp:lastModifiedBy>
  <cp:revision>18</cp:revision>
  <dcterms:created xsi:type="dcterms:W3CDTF">2023-01-16T11:03:34Z</dcterms:created>
  <dcterms:modified xsi:type="dcterms:W3CDTF">2023-01-18T09:44:52Z</dcterms:modified>
</cp:coreProperties>
</file>