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57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D872F-44CC-47EF-94A0-2130D2EE3C9B}" v="1319" dt="2020-10-07T17:41:29.369"/>
    <p1510:client id="{1BA9CDC1-F10E-4E87-89DA-5BE178291DBA}" v="122" dt="2020-10-07T18:40:27.782"/>
    <p1510:client id="{BB4F5D8F-49B0-477E-8F26-F7885DE41AA2}" v="7" dt="2020-10-07T13:07:56.740"/>
    <p1510:client id="{CB9DC955-97E9-A759-0423-B5CC7175A607}" v="155" dt="2020-10-07T14:02:50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435"/>
  </p:normalViewPr>
  <p:slideViewPr>
    <p:cSldViewPr snapToGrid="0">
      <p:cViewPr varScale="1">
        <p:scale>
          <a:sx n="94" d="100"/>
          <a:sy n="94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C9D0F-BF4F-41BF-AEB2-259DE31D2006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1FF8B-C6DF-43D6-9196-461198D909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6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/free-photo/idea-text-written-blackboard-with-light-bulb-drawn-sticky-note_2993076.htm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245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Erarbeitung des</a:t>
            </a:r>
            <a:r>
              <a:rPr kumimoji="0" lang="de-DE" sz="2800" b="0" i="0" u="none" strike="noStrike" kern="1200" cap="none" spc="1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de-DE" sz="2800" b="0" i="0" u="none" strike="noStrike" kern="1200" cap="none" spc="-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Booklets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518795" lvl="0" indent="-182880" algn="l" defTabSz="914400" rtl="0" eaLnBrk="1" fontAlgn="auto" latinLnBrk="0" hangingPunct="1">
              <a:lnSpc>
                <a:spcPts val="3030"/>
              </a:lnSpc>
              <a:spcBef>
                <a:spcPts val="1240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1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Arbeitsphasen </a:t>
            </a:r>
            <a:r>
              <a:rPr kumimoji="0" lang="de-DE" sz="2800" b="0" i="0" u="none" strike="noStrike" kern="1200" cap="none" spc="-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vor </a:t>
            </a:r>
            <a:r>
              <a:rPr kumimoji="0" lang="de-DE" sz="2800" b="0" i="0" u="none" strike="noStrike" kern="1200" cap="none" spc="-1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Ort </a:t>
            </a:r>
            <a:r>
              <a:rPr kumimoji="0" lang="de-DE" sz="2800" b="0" i="0" u="none" strike="noStrike" kern="1200" cap="none" spc="-2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(ggf. </a:t>
            </a:r>
            <a:r>
              <a:rPr kumimoji="0" lang="de-DE" sz="2800" b="0" i="0" u="none" strike="noStrike" kern="1200" cap="none" spc="-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als </a:t>
            </a:r>
            <a:r>
              <a:rPr kumimoji="0" lang="de-DE" sz="2800" b="0" i="0" u="none" strike="noStrike" kern="1200" cap="none" spc="-1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MS </a:t>
            </a:r>
            <a:r>
              <a:rPr kumimoji="0" lang="de-DE" sz="2800" b="0" i="0" u="none" strike="noStrike" kern="1200" cap="none" spc="-17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de-DE" sz="2800" b="0" i="0" u="none" strike="noStrike" kern="1200" cap="none" spc="-4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Teams  </a:t>
            </a:r>
            <a:r>
              <a:rPr kumimoji="0" lang="de-DE" sz="2800" b="0" i="0" u="none" strike="noStrike" kern="1200" cap="none" spc="-4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Termin)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5080" lvl="0" indent="-182880" algn="l" defTabSz="914400" rtl="0" eaLnBrk="1" fontAlgn="auto" latinLnBrk="0" hangingPunct="1">
              <a:lnSpc>
                <a:spcPts val="3030"/>
              </a:lnSpc>
              <a:spcBef>
                <a:spcPts val="118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Lehrer ist anwesend und steht für Fragen zur  </a:t>
            </a:r>
            <a:r>
              <a:rPr kumimoji="0" lang="de-DE" sz="2800" b="0" i="0" u="none" strike="noStrike" kern="1200" cap="none" spc="-15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Verfügung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lang="en-GB" sz="4000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sz="4000" b="0" i="0" dirty="0" err="1">
                <a:solidFill>
                  <a:srgbClr val="5F7D95"/>
                </a:solidFill>
                <a:effectLst/>
                <a:latin typeface="Proxima Nova"/>
              </a:rPr>
              <a:t>jcomp</a:t>
            </a:r>
            <a:r>
              <a:rPr lang="en-GB" sz="4000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sz="4000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kumimoji="0" lang="en-GB" sz="4000" b="0" i="0" u="none" strike="noStrike" kern="1200" cap="none" spc="0" normalizeH="0" baseline="0" dirty="0">
              <a:ln>
                <a:noFill/>
              </a:ln>
              <a:solidFill>
                <a:srgbClr val="5F7D95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https://</a:t>
            </a:r>
            <a:r>
              <a:rPr kumimoji="0" lang="de-DE" sz="2800" b="0" i="0" u="none" strike="noStrike" kern="1200" cap="none" spc="-10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www.freepik.com</a:t>
            </a: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/</a:t>
            </a:r>
            <a:r>
              <a:rPr kumimoji="0" lang="de-DE" sz="2800" b="0" i="0" u="none" strike="noStrike" kern="1200" cap="none" spc="-10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free-vector</a:t>
            </a: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/young-worker-man-woman-chooses-check-mark-puts-it-check-survey-box-cartoon-vector-illustration_22821972.htm#query=project%20feedback&amp;position=0&amp;from_view=</a:t>
            </a:r>
            <a:r>
              <a:rPr kumimoji="0" lang="de-DE" sz="2800" b="0" i="0" u="none" strike="noStrike" kern="1200" cap="none" spc="-10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search&amp;track</a:t>
            </a: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=</a:t>
            </a:r>
            <a:r>
              <a:rPr kumimoji="0" lang="de-DE" sz="2800" b="0" i="0" u="none" strike="noStrike" kern="1200" cap="none" spc="-10" normalizeH="0" baseline="0" noProof="0" dirty="0" err="1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sph</a:t>
            </a:r>
            <a:endParaRPr kumimoji="0" lang="de-DE" sz="2800" b="0" i="0" u="none" strike="noStrike" kern="1200" cap="none" spc="-1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endParaRPr kumimoji="0" lang="de-DE" sz="2800" b="0" i="0" u="none" strike="noStrike" kern="1200" cap="none" spc="-1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Am </a:t>
            </a:r>
            <a:r>
              <a:rPr kumimoji="0" lang="de-DE" sz="2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Ende eines</a:t>
            </a:r>
            <a:r>
              <a:rPr kumimoji="0" lang="de-DE" sz="2800" b="0" i="0" u="none" strike="noStrike" kern="1200" cap="none" spc="-6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de-DE" sz="2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Spints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Reflexion </a:t>
            </a:r>
            <a:r>
              <a:rPr kumimoji="0" lang="de-DE" sz="2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über den</a:t>
            </a:r>
            <a:r>
              <a:rPr kumimoji="0" lang="de-DE" sz="28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de-DE" sz="2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Lerninhalt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>
                <a:srgbClr val="40B9D2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lang="de-DE" sz="2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Beurteilung und Abnahme der erledigten Arbeit in Bezug auf das gesteckte Sprintziel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7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vectorjuice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www.freepik.com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free-vector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/social-network-user-popularity-photo-rating-activity-indicator-likes-quantity-positive-negative-reviews-number-avatar-profile-picture_12084751.htm#query=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review&amp;position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=5&amp;from_view=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search&amp;track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F7D95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#</a:t>
            </a:r>
          </a:p>
          <a:p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Bewertung der Methodik und Arbeitsweisen; Beurteilung der Teammitglieder, Team bespricht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no-go‘s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86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Proxima Nova"/>
              </a:rPr>
              <a:t>Image by master1305 on </a:t>
            </a:r>
            <a:r>
              <a:rPr lang="en-GB" b="0" i="0" dirty="0" err="1">
                <a:effectLst/>
                <a:latin typeface="Proxima Nova"/>
              </a:rPr>
              <a:t>Freepik</a:t>
            </a:r>
            <a:endParaRPr lang="en-GB" b="0" i="0" dirty="0">
              <a:effectLst/>
              <a:latin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/free-photo/portrait-three-men-rugby-players-playing-football-grass-field-isolated-white-background_24103223.htm#query=</a:t>
            </a:r>
            <a:r>
              <a:rPr lang="en-GB" dirty="0" err="1"/>
              <a:t>rugby&amp;position</a:t>
            </a:r>
            <a:r>
              <a:rPr lang="en-GB" dirty="0"/>
              <a:t>=1&amp;from_view=</a:t>
            </a:r>
            <a:r>
              <a:rPr lang="en-GB" dirty="0" err="1"/>
              <a:t>search&amp;track</a:t>
            </a:r>
            <a:r>
              <a:rPr lang="en-GB" dirty="0"/>
              <a:t>=</a:t>
            </a:r>
            <a:r>
              <a:rPr lang="en-GB" dirty="0" err="1"/>
              <a:t>sph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79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vectorjuice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/free-vector/devops-team-abstract-concept-vector-illustration-software-development-team-member-agile-workflow-devops-team-model-it-teamwork-project-management-integrated-practice-abstract-metaphor_11668829.htm#query=</a:t>
            </a:r>
            <a:r>
              <a:rPr lang="en-GB" dirty="0" err="1"/>
              <a:t>agil&amp;position</a:t>
            </a:r>
            <a:r>
              <a:rPr lang="en-GB" dirty="0"/>
              <a:t>=0&amp;from_view=</a:t>
            </a:r>
            <a:r>
              <a:rPr lang="en-GB" dirty="0" err="1"/>
              <a:t>search&amp;track</a:t>
            </a:r>
            <a:r>
              <a:rPr lang="en-GB" dirty="0"/>
              <a:t>=</a:t>
            </a:r>
            <a:r>
              <a:rPr lang="en-GB" dirty="0" err="1"/>
              <a:t>sph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46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vectorjuice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https://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www.freepik.com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/free-vector/team-members-moving-cards-large-kanban-board_13450335.htm#query=scrum%20team&amp;position=21&amp;from_view=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search&amp;track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=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sph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15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kjpargeter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www.freepik.com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free-photo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/group-3d-characters_1049532.htm#query=team%20rollen%20clip&amp;position=17&amp;from_view=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search&amp;track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Festlegen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gelernt werden soll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Begleiten und Verbessern der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Qualität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 Lernergebnisse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Evaluieren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Bewerten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 Lernerfolge (basierend definierten Kriterien)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 Gegensatz zum bisherigen Unterricht, wird Ihnen nicht vorgegeben, wie die Arbeit aufzuteilen oder die Arbeitsphase zu organisieren ist.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Daily-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Scrum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 Stand-Up Meeting: Was habe ich getan? Was ist noch zu tun? Hindernisse?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5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katemangostar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/free-vector/marketing-group-working-presentation_4950246.htm#query=team%20scrum&amp;position=3&amp;from_view=</a:t>
            </a:r>
            <a:r>
              <a:rPr lang="en-GB" dirty="0" err="1"/>
              <a:t>search&amp;track</a:t>
            </a:r>
            <a:r>
              <a:rPr lang="en-GB" dirty="0"/>
              <a:t>=</a:t>
            </a:r>
            <a:r>
              <a:rPr lang="en-GB" dirty="0" err="1"/>
              <a:t>sph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21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iconicbestiary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/free-vector/university-student-cap-mortar-board-diploma_1311234.htm#query=</a:t>
            </a:r>
            <a:r>
              <a:rPr lang="en-GB" dirty="0" err="1"/>
              <a:t>master&amp;position</a:t>
            </a:r>
            <a:r>
              <a:rPr lang="en-GB" dirty="0"/>
              <a:t>=0&amp;from_view=</a:t>
            </a:r>
            <a:r>
              <a:rPr lang="en-GB" dirty="0" err="1"/>
              <a:t>search&amp;track</a:t>
            </a:r>
            <a:r>
              <a:rPr lang="en-GB" dirty="0"/>
              <a:t>=</a:t>
            </a:r>
            <a:r>
              <a:rPr lang="en-GB" dirty="0" err="1"/>
              <a:t>sph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49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4957"/>
                </a:solidFill>
                <a:effectLst/>
                <a:latin typeface="Proxima Nova"/>
              </a:rPr>
              <a:t>https://</a:t>
            </a:r>
            <a:r>
              <a:rPr lang="en-GB" b="0" i="0" dirty="0" err="1">
                <a:solidFill>
                  <a:srgbClr val="374957"/>
                </a:solidFill>
                <a:effectLst/>
                <a:latin typeface="Proxima Nova"/>
              </a:rPr>
              <a:t>www.freepik.com</a:t>
            </a:r>
            <a:r>
              <a:rPr lang="en-GB" b="0" i="0" dirty="0">
                <a:solidFill>
                  <a:srgbClr val="374957"/>
                </a:solidFill>
                <a:effectLst/>
                <a:latin typeface="Proxima Nova"/>
              </a:rPr>
              <a:t>/free-vector/scrum-infographic_8966775.htm#query=</a:t>
            </a:r>
            <a:r>
              <a:rPr lang="en-GB" b="0" i="0" dirty="0" err="1">
                <a:solidFill>
                  <a:srgbClr val="374957"/>
                </a:solidFill>
                <a:effectLst/>
                <a:latin typeface="Proxima Nova"/>
              </a:rPr>
              <a:t>scrum&amp;position</a:t>
            </a:r>
            <a:r>
              <a:rPr lang="en-GB" b="0" i="0" dirty="0">
                <a:solidFill>
                  <a:srgbClr val="374957"/>
                </a:solidFill>
                <a:effectLst/>
                <a:latin typeface="Proxima Nova"/>
              </a:rPr>
              <a:t>=3&amp;from_view=</a:t>
            </a:r>
            <a:r>
              <a:rPr lang="en-GB" b="0" i="0" dirty="0" err="1">
                <a:solidFill>
                  <a:srgbClr val="374957"/>
                </a:solidFill>
                <a:effectLst/>
                <a:latin typeface="Proxima Nova"/>
              </a:rPr>
              <a:t>search&amp;track</a:t>
            </a:r>
            <a:r>
              <a:rPr lang="en-GB" b="0" i="0" dirty="0">
                <a:solidFill>
                  <a:srgbClr val="374957"/>
                </a:solidFill>
                <a:effectLst/>
                <a:latin typeface="Proxima Nova"/>
              </a:rPr>
              <a:t>=</a:t>
            </a:r>
            <a:r>
              <a:rPr lang="en-GB" b="0" i="0" dirty="0" err="1">
                <a:solidFill>
                  <a:srgbClr val="374957"/>
                </a:solidFill>
                <a:effectLst/>
                <a:latin typeface="Proxima Nova"/>
              </a:rPr>
              <a:t>sph</a:t>
            </a:r>
            <a:endParaRPr lang="en-GB" b="0" i="0" dirty="0">
              <a:solidFill>
                <a:srgbClr val="374957"/>
              </a:solidFill>
              <a:effectLst/>
              <a:latin typeface="Proxima Nova"/>
            </a:endParaRPr>
          </a:p>
          <a:p>
            <a:br>
              <a:rPr lang="en-GB" dirty="0"/>
            </a:br>
            <a:br>
              <a:rPr lang="en-GB" dirty="0"/>
            </a:b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721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Image by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pch.vector</a:t>
            </a:r>
            <a:r>
              <a:rPr lang="en-GB" b="0" i="0" dirty="0">
                <a:solidFill>
                  <a:srgbClr val="5F7D95"/>
                </a:solidFill>
                <a:effectLst/>
                <a:latin typeface="Proxima Nova"/>
              </a:rPr>
              <a:t> on </a:t>
            </a:r>
            <a:r>
              <a:rPr lang="en-GB" b="0" i="0" dirty="0" err="1">
                <a:solidFill>
                  <a:srgbClr val="5F7D95"/>
                </a:solidFill>
                <a:effectLst/>
                <a:latin typeface="Proxima Nova"/>
              </a:rPr>
              <a:t>Freepik</a:t>
            </a:r>
            <a:endParaRPr lang="en-GB" b="0" i="0" dirty="0">
              <a:solidFill>
                <a:srgbClr val="5F7D95"/>
              </a:solidFill>
              <a:effectLst/>
              <a:latin typeface="Proxima Nova"/>
            </a:endParaRPr>
          </a:p>
          <a:p>
            <a:r>
              <a:rPr lang="en-GB" dirty="0"/>
              <a:t>https://</a:t>
            </a:r>
            <a:r>
              <a:rPr lang="en-GB" dirty="0" err="1"/>
              <a:t>www.freepik.com</a:t>
            </a:r>
            <a:r>
              <a:rPr lang="en-GB" dirty="0"/>
              <a:t>/free-vector/happy-guy-developing-project-startup_12291068.htm#query=project%20start&amp;from_query=project%20kickoff&amp;position=2&amp;from_view=</a:t>
            </a:r>
            <a:r>
              <a:rPr lang="en-GB" dirty="0" err="1"/>
              <a:t>search&amp;track</a:t>
            </a:r>
            <a:r>
              <a:rPr lang="en-GB" dirty="0"/>
              <a:t>=</a:t>
            </a:r>
            <a:r>
              <a:rPr lang="en-GB" dirty="0" err="1"/>
              <a:t>sph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FF8B-C6DF-43D6-9196-461198D9092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23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6CCC3-70A5-4C6D-9BF3-A9F777EC7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926F1B-DF07-4C04-B226-D9EA59121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378F0E-177C-4F1F-BA51-97DAD954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FBEA05-9EA3-43CE-8089-65954363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20A94C-2D17-405A-BA3B-13AC1585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61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9B0F5-9092-40C2-BFE1-DF8F37C2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1F07B68-8343-4EE7-BAD9-65567BCB9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0A05A9-2A19-458F-8F0C-7165DB4E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E850C9-457F-4268-9900-CF2114A0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A61581-336B-44AA-9517-664FE360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77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1302C68-AE2C-4550-8AD4-84DF8BAA1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972AD2-5ADC-4FFE-939A-767BFA233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C8B92B-F6DD-4D28-A4B1-CD9D53EE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E893D1-E3A5-4BB8-AB2B-BC9AB193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7E45CE-B8A7-4D56-8726-F9EC03A4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36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3ACF7-4E8D-4CCE-9326-414E9FB3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CBE881-8266-49EB-9809-DA2A0B92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5962E-7A29-4781-9B13-06EAF87F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193B88-8E5B-4D87-BC12-782208AD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2A7489-5711-4E5D-B872-33F713A8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68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75170-DB05-4067-AE32-6F354BB0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E3B390-288C-4D4F-B7A0-4F919E64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493DF3-BC52-45D1-B510-81FC3825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BA2B9C-343F-4B50-B820-CCD40965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E9774-971D-4025-B944-82523C32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57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B08FB-A5F4-456B-98DC-178312A2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CD2EEB-1361-4865-B633-B33F8B0C2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0A2F2E-BD6F-4112-B993-226B22C4C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F05265-5EFD-41FC-8148-78E419D8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903513-D980-4C02-B78E-C1536151F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DDA24C-BD1D-4784-82D9-E4D217CE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96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99AB9-15C5-4D09-9D03-5586242C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C21477-1FC9-4CEF-903E-AD52A96CF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A7A279-8B88-47E9-81E8-48270247E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209592-9B0D-4330-AFCB-1E1678999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26A6A9-645A-4F17-9F6F-757DC4B05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E9EFF2C-E542-473A-A3D0-7B155568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EB68768-1AF5-44EE-86AF-07862D27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E4486A6-BF56-4AA5-B7B1-E1DF5153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88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01622-580A-4F1B-9E76-031AC5CC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83890F-E873-415E-84CD-25F5DCF9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5161E9-847C-460A-A0F6-099EA629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82F203-6257-43ED-B377-D2255736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64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4C630B-B7D4-4905-8E87-254CDFA9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6C6D23-A91F-42B6-A43F-1DE0A768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FDBC8E-64E3-49F9-A7A4-9BBF1C07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00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18935-B681-4750-80A3-225CBF63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A020CA-BDC5-4E0E-BB67-60F503CD3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D44B7C-1C62-4CD9-8754-03723947E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9547A7-1057-417D-BAFE-DF573356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A94B99-4527-490C-9332-399D6306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8B0F6A0-5BE8-4220-8227-84F31A6E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09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B6FF7-7673-4717-90B0-0D37E660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8E3B79-AB41-47A5-B84B-46515B0E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612C6F-7316-4C1D-9215-9836A96ED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FC765E-2A1E-4151-8390-CD313258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E2F698-7F11-477D-94B0-3A5C33DA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6CF7EC-9423-4449-A3D8-AEF6C35C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7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47FC4F5-4A59-46A5-98D6-8C4246F2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62768A-AD7E-4339-B374-14EE396B7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1941B8-C368-42B5-90B6-940419EE1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C399F-8DC4-4160-8206-554477CC38EE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56A740-5235-456A-9B4B-E3EFD867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8C3AE8-5412-4C3E-886F-AD7C4EDF7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FA08-0CB7-4669-8899-A23DF2EDBE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8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62E02-1109-2F07-3955-EAF9894F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235907"/>
            <a:ext cx="11544300" cy="64878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85CC843-F67E-46B8-ADEE-BA5084F35FA5}"/>
              </a:ext>
            </a:extLst>
          </p:cNvPr>
          <p:cNvSpPr txBox="1"/>
          <p:nvPr/>
        </p:nvSpPr>
        <p:spPr>
          <a:xfrm>
            <a:off x="944880" y="6096000"/>
            <a:ext cx="1009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by </a:t>
            </a:r>
            <a:r>
              <a:rPr lang="en-US" sz="800" dirty="0" err="1"/>
              <a:t>Freepik</a:t>
            </a:r>
            <a:endParaRPr lang="en-US" sz="800" dirty="0"/>
          </a:p>
          <a:p>
            <a:r>
              <a:rPr lang="en-US" sz="800" dirty="0"/>
              <a:t>https://www.freepik.com/free-photo/idea-text-written-blackboard-with-light-bulb-drawn-sticky-note_2993076.htm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78004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0CC07F-8FFE-4AA1-9481-E97B5E7B1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/>
          <a:stretch/>
        </p:blipFill>
        <p:spPr>
          <a:xfrm>
            <a:off x="226002" y="1250097"/>
            <a:ext cx="11739995" cy="48768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7F1398-1550-40FF-9E33-30E5C02B8E56}"/>
              </a:ext>
            </a:extLst>
          </p:cNvPr>
          <p:cNvSpPr txBox="1"/>
          <p:nvPr/>
        </p:nvSpPr>
        <p:spPr>
          <a:xfrm>
            <a:off x="560538" y="315604"/>
            <a:ext cx="2215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+mj-lt"/>
              </a:rPr>
              <a:t>II. </a:t>
            </a:r>
            <a:r>
              <a:rPr lang="de-DE" sz="4800" dirty="0" err="1">
                <a:solidFill>
                  <a:schemeClr val="bg1"/>
                </a:solidFill>
                <a:latin typeface="+mj-lt"/>
              </a:rPr>
              <a:t>Doing</a:t>
            </a:r>
            <a:endParaRPr lang="de-DE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62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E884D1C-B1B8-40B8-863F-BE6DA552D9EF}"/>
              </a:ext>
            </a:extLst>
          </p:cNvPr>
          <p:cNvSpPr txBox="1"/>
          <p:nvPr/>
        </p:nvSpPr>
        <p:spPr>
          <a:xfrm>
            <a:off x="7977076" y="1162339"/>
            <a:ext cx="4213400" cy="582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Gestaltung durch ein Team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Wiederholung und Übung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Wissensspeicher abgeben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Reflexion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1D137994-1161-4F67-845C-41B9CF39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884" y="221494"/>
            <a:ext cx="2959796" cy="590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III. Review</a:t>
            </a: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0188EFA-1178-034A-2A72-B866810C1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" y="745936"/>
            <a:ext cx="7772400" cy="51816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4DAB999-6388-4C09-BEAD-7E7DB05FD9C7}"/>
              </a:ext>
            </a:extLst>
          </p:cNvPr>
          <p:cNvSpPr/>
          <p:nvPr/>
        </p:nvSpPr>
        <p:spPr>
          <a:xfrm>
            <a:off x="233679" y="6112064"/>
            <a:ext cx="7584824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965"/>
              </a:spcBef>
              <a:buClr>
                <a:srgbClr val="40B9D2"/>
              </a:buClr>
              <a:tabLst>
                <a:tab pos="195580" algn="l"/>
              </a:tabLst>
              <a:defRPr/>
            </a:pPr>
            <a:r>
              <a:rPr lang="en-GB" sz="800" dirty="0">
                <a:solidFill>
                  <a:schemeClr val="bg1"/>
                </a:solidFill>
              </a:rPr>
              <a:t>Image by </a:t>
            </a:r>
            <a:r>
              <a:rPr lang="en-GB" sz="800" dirty="0" err="1">
                <a:solidFill>
                  <a:schemeClr val="bg1"/>
                </a:solidFill>
              </a:rPr>
              <a:t>jcomp</a:t>
            </a:r>
            <a:r>
              <a:rPr lang="en-GB" sz="800" dirty="0">
                <a:solidFill>
                  <a:schemeClr val="bg1"/>
                </a:solidFill>
              </a:rPr>
              <a:t> on </a:t>
            </a:r>
            <a:r>
              <a:rPr lang="en-GB" sz="800" dirty="0" err="1">
                <a:solidFill>
                  <a:schemeClr val="bg1"/>
                </a:solidFill>
              </a:rPr>
              <a:t>Freepik</a:t>
            </a:r>
            <a:endParaRPr lang="en-GB" sz="800" dirty="0">
              <a:solidFill>
                <a:schemeClr val="bg1"/>
              </a:solidFill>
            </a:endParaRPr>
          </a:p>
          <a:p>
            <a:pPr marL="12700" lvl="0">
              <a:spcBef>
                <a:spcPts val="965"/>
              </a:spcBef>
              <a:buClr>
                <a:srgbClr val="40B9D2"/>
              </a:buClr>
              <a:tabLst>
                <a:tab pos="195580" algn="l"/>
              </a:tabLst>
              <a:defRPr/>
            </a:pPr>
            <a:r>
              <a:rPr lang="de-DE" sz="800" spc="-10" dirty="0">
                <a:solidFill>
                  <a:schemeClr val="bg1"/>
                </a:solidFill>
                <a:cs typeface="Corbel"/>
              </a:rPr>
              <a:t>https://www.freepik.com/free-vector/young-worker-man-woman-chooses-check-mark-puts-it-check-survey-box-cartoon-vector-illustration_22821972.htm#query=project%20feedback&amp;position=0&amp;from_view=search&amp;track=sph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17038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6346E0-941D-4FFE-A5E0-B499ED57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944" y="736138"/>
            <a:ext cx="2849973" cy="641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IV. Retro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DEFA08-C8EC-4408-BBC0-7892DE18EB5F}"/>
              </a:ext>
            </a:extLst>
          </p:cNvPr>
          <p:cNvSpPr txBox="1"/>
          <p:nvPr/>
        </p:nvSpPr>
        <p:spPr>
          <a:xfrm>
            <a:off x="8078779" y="1781416"/>
            <a:ext cx="3689359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Team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Prozess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Maßnahmen zur Verbesserung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4FC60B4-D80F-AF47-7292-3207D8F76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-1"/>
            <a:ext cx="685800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F9B97FF-ACF6-4D26-A74F-245798B9F06A}"/>
              </a:ext>
            </a:extLst>
          </p:cNvPr>
          <p:cNvSpPr txBox="1"/>
          <p:nvPr/>
        </p:nvSpPr>
        <p:spPr>
          <a:xfrm>
            <a:off x="650240" y="6258560"/>
            <a:ext cx="6631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by </a:t>
            </a:r>
            <a:r>
              <a:rPr lang="en-GB" sz="800" dirty="0" err="1"/>
              <a:t>vectorjuice</a:t>
            </a:r>
            <a:r>
              <a:rPr lang="en-GB" sz="800" dirty="0"/>
              <a:t> on </a:t>
            </a:r>
            <a:r>
              <a:rPr lang="en-GB" sz="800" dirty="0" err="1"/>
              <a:t>Freepik</a:t>
            </a:r>
            <a:endParaRPr lang="en-GB" sz="800" dirty="0"/>
          </a:p>
          <a:p>
            <a:r>
              <a:rPr lang="de-DE" sz="800" dirty="0"/>
              <a:t>https://www.freepik.com/free-vector/social-network-user-popularity-photo-rating-activity-indicator-likes-quantity-positive-negative-reviews-number-avatar-profile-picture_12084751.htm#query=review&amp;position=5&amp;from_view=search&amp;track=sph</a:t>
            </a:r>
            <a:r>
              <a:rPr lang="en-GB" sz="800" dirty="0"/>
              <a:t>#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23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01F7B-C626-5804-5789-B36DAEEDB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1" y="-1"/>
            <a:ext cx="5757013" cy="81469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4A71D-8900-D202-0798-A8B38557B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32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5CAC5-BD2E-D2B9-F26B-337C5312B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7" y="0"/>
            <a:ext cx="48462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481E1-B384-1B02-575A-F1DABC85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0BEDD-C7E6-35AB-DFB6-E03A1500C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9" y="0"/>
            <a:ext cx="48462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694BB-36CC-75C0-E6E4-B9EB6AD8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A8E1F-3566-FE4B-ED1E-5D77BB218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0"/>
            <a:ext cx="48462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5288D-9B8B-E9D0-335F-C5E987C0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1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E1DB4-4F4B-16B0-F52C-529DC0CD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7" y="0"/>
            <a:ext cx="48462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95146-8EFE-AF56-5FFD-4CC2E695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1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8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953B02-0D7C-BDEC-39D3-305CA9B3E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F11E02-5CFF-0FAE-7D98-2ABE5910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61" y="610696"/>
            <a:ext cx="9553575" cy="563660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1CE5FD1-33E0-4711-A59B-4405145351F3}"/>
              </a:ext>
            </a:extLst>
          </p:cNvPr>
          <p:cNvSpPr txBox="1"/>
          <p:nvPr/>
        </p:nvSpPr>
        <p:spPr>
          <a:xfrm>
            <a:off x="518160" y="6312505"/>
            <a:ext cx="1071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</a:rPr>
              <a:t>Image by master1305 on </a:t>
            </a:r>
            <a:r>
              <a:rPr lang="en-GB" sz="1000" dirty="0" err="1">
                <a:solidFill>
                  <a:schemeClr val="bg1"/>
                </a:solidFill>
              </a:rPr>
              <a:t>Freepik</a:t>
            </a:r>
            <a:endParaRPr lang="en-GB" sz="100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</a:rPr>
              <a:t>https://www.freepik.com/free-photo/portrait-three-men-rugby-players-playing-football-grass-field-isolated-white-background_24103223.htm#query=rugby&amp;position=1&amp;from_view=search&amp;track=sph</a:t>
            </a:r>
            <a:endParaRPr lang="en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8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3C744A3-31EB-4ADC-AC93-5701246157BB}"/>
              </a:ext>
            </a:extLst>
          </p:cNvPr>
          <p:cNvSpPr txBox="1">
            <a:spLocks/>
          </p:cNvSpPr>
          <p:nvPr/>
        </p:nvSpPr>
        <p:spPr>
          <a:xfrm>
            <a:off x="7005573" y="3108946"/>
            <a:ext cx="5035805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Scrum: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Agiles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Vorgehen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der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Projektarbeit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5C214-5BD4-2EB7-286A-83390845A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CE5D120-53BD-4DEE-808A-C5710FE3A9EA}"/>
              </a:ext>
            </a:extLst>
          </p:cNvPr>
          <p:cNvSpPr txBox="1"/>
          <p:nvPr/>
        </p:nvSpPr>
        <p:spPr>
          <a:xfrm>
            <a:off x="218693" y="6207760"/>
            <a:ext cx="678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by </a:t>
            </a:r>
            <a:r>
              <a:rPr lang="en-US" sz="800" dirty="0" err="1"/>
              <a:t>vectorjuice</a:t>
            </a:r>
            <a:r>
              <a:rPr lang="en-US" sz="800" dirty="0"/>
              <a:t> on </a:t>
            </a:r>
            <a:r>
              <a:rPr lang="en-US" sz="800" dirty="0" err="1"/>
              <a:t>Freepik</a:t>
            </a:r>
            <a:endParaRPr lang="en-US" sz="800" dirty="0"/>
          </a:p>
          <a:p>
            <a:r>
              <a:rPr lang="en-US" sz="800" dirty="0"/>
              <a:t>https://www.freepik.com/free-vector/devops-team-abstract-concept-vector-illustration-software-development-team-member-agile-workflow-devops-team-model-it-teamwork-project-management-integrated-practice-abstract-metaphor_11668829.htm#query=agil&amp;position=0&amp;from_view=search&amp;track=sp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130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763A41-31CB-435A-A0C3-1FE6A869FB51}"/>
              </a:ext>
            </a:extLst>
          </p:cNvPr>
          <p:cNvSpPr txBox="1"/>
          <p:nvPr/>
        </p:nvSpPr>
        <p:spPr>
          <a:xfrm>
            <a:off x="8682125" y="2644170"/>
            <a:ext cx="296533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Calibri Light"/>
                <a:cs typeface="Calibri Light"/>
              </a:rPr>
              <a:t>Rollen in </a:t>
            </a:r>
            <a:r>
              <a:rPr lang="de-DE" sz="4800" dirty="0" err="1">
                <a:solidFill>
                  <a:schemeClr val="bg1"/>
                </a:solidFill>
                <a:latin typeface="Calibri Light"/>
                <a:cs typeface="Calibri Light"/>
              </a:rPr>
              <a:t>EduScrum</a:t>
            </a:r>
            <a:endParaRPr lang="de-DE" sz="4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848CBE7-A674-A2EE-7C53-AF05A2F7B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700789"/>
            <a:ext cx="7772400" cy="5181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DA487EA-E517-46F6-A672-35C7C5C4F144}"/>
              </a:ext>
            </a:extLst>
          </p:cNvPr>
          <p:cNvSpPr txBox="1"/>
          <p:nvPr/>
        </p:nvSpPr>
        <p:spPr>
          <a:xfrm>
            <a:off x="608838" y="6157211"/>
            <a:ext cx="1146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Image by </a:t>
            </a:r>
            <a:r>
              <a:rPr lang="en-US" sz="800" dirty="0" err="1">
                <a:solidFill>
                  <a:schemeClr val="bg1"/>
                </a:solidFill>
              </a:rPr>
              <a:t>vectorjuice</a:t>
            </a:r>
            <a:r>
              <a:rPr lang="en-US" sz="800" dirty="0">
                <a:solidFill>
                  <a:schemeClr val="bg1"/>
                </a:solidFill>
              </a:rPr>
              <a:t> on </a:t>
            </a:r>
            <a:r>
              <a:rPr lang="en-US" sz="800" dirty="0" err="1">
                <a:solidFill>
                  <a:schemeClr val="bg1"/>
                </a:solidFill>
              </a:rPr>
              <a:t>Freepik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https://www.freepik.com/free-vector/team-members-moving-cards-large-kanban-board_13450335.htm#query=scrum%20team&amp;position=21&amp;from_view=search&amp;track=sph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982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40CF72-C193-4786-93A5-74C045E96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720" y="1179074"/>
            <a:ext cx="3854116" cy="1119119"/>
          </a:xfrm>
        </p:spPr>
        <p:txBody>
          <a:bodyPr>
            <a:normAutofit/>
          </a:bodyPr>
          <a:lstStyle/>
          <a:p>
            <a:r>
              <a:rPr lang="de-DE" sz="3600" b="1" dirty="0" err="1"/>
              <a:t>Product</a:t>
            </a:r>
            <a:r>
              <a:rPr lang="de-DE" sz="3600" b="1" dirty="0"/>
              <a:t> </a:t>
            </a:r>
            <a:r>
              <a:rPr lang="de-DE" sz="3600" b="1" dirty="0" err="1"/>
              <a:t>Owner</a:t>
            </a:r>
            <a:endParaRPr lang="de-DE" sz="36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3F5143E-9F56-4E7F-BE5B-64F9524314DF}"/>
              </a:ext>
            </a:extLst>
          </p:cNvPr>
          <p:cNvSpPr txBox="1"/>
          <p:nvPr/>
        </p:nvSpPr>
        <p:spPr>
          <a:xfrm>
            <a:off x="8337884" y="2183600"/>
            <a:ext cx="3854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Festlegung der Lernziele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Coach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Impulsgeber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Feedback und Benoten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EC74F-6671-CD83-C07A-2972BCF6A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1485899"/>
            <a:ext cx="7772400" cy="38862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99DA47-45BC-48B1-B1FB-A5B4F425E527}"/>
              </a:ext>
            </a:extLst>
          </p:cNvPr>
          <p:cNvSpPr txBox="1"/>
          <p:nvPr/>
        </p:nvSpPr>
        <p:spPr>
          <a:xfrm>
            <a:off x="491022" y="5776460"/>
            <a:ext cx="11209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800" dirty="0"/>
              <a:t>Image by </a:t>
            </a:r>
            <a:r>
              <a:rPr lang="en-GB" sz="800" dirty="0" err="1"/>
              <a:t>kjpargeter</a:t>
            </a:r>
            <a:r>
              <a:rPr lang="en-GB" sz="800" dirty="0"/>
              <a:t> on </a:t>
            </a:r>
            <a:r>
              <a:rPr lang="en-GB" sz="800" dirty="0" err="1"/>
              <a:t>Freepik</a:t>
            </a:r>
            <a:endParaRPr lang="en-GB" sz="800" dirty="0"/>
          </a:p>
          <a:p>
            <a:pPr lvl="0">
              <a:defRPr/>
            </a:pPr>
            <a:r>
              <a:rPr lang="de-DE" sz="800" dirty="0"/>
              <a:t>https://www.freepik.com/free-photo/group-3d-characters_1049532.htm#query=team%20rollen%20clip&amp;position=17&amp;from_view=search&amp;track=ais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794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9B6FD-E629-49E6-B816-0F2E80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285" y="751366"/>
            <a:ext cx="3224464" cy="649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Team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DEFA03-BD71-4A72-AE51-C95722785AAF}"/>
              </a:ext>
            </a:extLst>
          </p:cNvPr>
          <p:cNvSpPr txBox="1"/>
          <p:nvPr/>
        </p:nvSpPr>
        <p:spPr>
          <a:xfrm>
            <a:off x="7094848" y="1542525"/>
            <a:ext cx="4560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4 Schüler*innen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arbeitet Backlog ab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individuelles selbstgesteuertes Lernen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Wissensspeicher anlegen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latin typeface="+mj-lt"/>
              </a:rPr>
              <a:t>Review gestalten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D628E30-773F-719C-E9A9-7A46F8541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9" y="1455821"/>
            <a:ext cx="6576751" cy="437574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818854F-1F79-401E-8711-E18AFE5739EF}"/>
              </a:ext>
            </a:extLst>
          </p:cNvPr>
          <p:cNvSpPr/>
          <p:nvPr/>
        </p:nvSpPr>
        <p:spPr>
          <a:xfrm>
            <a:off x="182879" y="6066840"/>
            <a:ext cx="11472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Image by </a:t>
            </a:r>
            <a:r>
              <a:rPr lang="en-GB" sz="800" dirty="0" err="1"/>
              <a:t>katemangostar</a:t>
            </a:r>
            <a:r>
              <a:rPr lang="en-GB" sz="800" dirty="0"/>
              <a:t> on </a:t>
            </a:r>
            <a:r>
              <a:rPr lang="en-GB" sz="800" dirty="0" err="1"/>
              <a:t>Freepik</a:t>
            </a:r>
            <a:endParaRPr lang="en-GB" sz="800" dirty="0"/>
          </a:p>
          <a:p>
            <a:r>
              <a:rPr lang="en-GB" sz="800" dirty="0"/>
              <a:t>https://www.freepik.com/free-vector/marketing-group-working-presentation_4950246.htm#query=team%20scrum&amp;position=3&amp;from_view=search&amp;track=sph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1205507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18D53C-1C17-4D20-97FC-FDE99FDD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164" y="729047"/>
            <a:ext cx="7061078" cy="5571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Captain/ </a:t>
            </a:r>
            <a:r>
              <a:rPr lang="en-US" sz="3600" b="1" dirty="0" err="1">
                <a:solidFill>
                  <a:srgbClr val="FFFFFF"/>
                </a:solidFill>
              </a:rPr>
              <a:t>EduScrum</a:t>
            </a:r>
            <a:r>
              <a:rPr lang="en-US" sz="3600" b="1" dirty="0">
                <a:solidFill>
                  <a:srgbClr val="FFFFFF"/>
                </a:solidFill>
              </a:rPr>
              <a:t>-Master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CB6E82-DAE2-4541-833A-0B945D95FE9A}"/>
              </a:ext>
            </a:extLst>
          </p:cNvPr>
          <p:cNvSpPr txBox="1"/>
          <p:nvPr/>
        </p:nvSpPr>
        <p:spPr>
          <a:xfrm>
            <a:off x="5715000" y="1574610"/>
            <a:ext cx="5791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Mitglied des Teams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Führen ohne Macht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Einhaltung des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Scrum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-Prozesses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Nicht allein für die Ausarbeitung zuständig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Rotationsprinzip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53AEE708-331E-B9F3-5EB1-469FA8BAD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" y="1384100"/>
            <a:ext cx="4351338" cy="435133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8E6A088-2DB3-4C91-ADB9-61879150A74E}"/>
              </a:ext>
            </a:extLst>
          </p:cNvPr>
          <p:cNvSpPr txBox="1"/>
          <p:nvPr/>
        </p:nvSpPr>
        <p:spPr>
          <a:xfrm>
            <a:off x="681831" y="6019801"/>
            <a:ext cx="110732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by </a:t>
            </a:r>
            <a:r>
              <a:rPr lang="en-GB" sz="800" dirty="0" err="1">
                <a:solidFill>
                  <a:schemeClr val="bg1"/>
                </a:solidFill>
              </a:rPr>
              <a:t>iconicbestiary</a:t>
            </a:r>
            <a:r>
              <a:rPr lang="en-GB" sz="800" dirty="0">
                <a:solidFill>
                  <a:schemeClr val="bg1"/>
                </a:solidFill>
              </a:rPr>
              <a:t> on </a:t>
            </a:r>
            <a:r>
              <a:rPr lang="en-GB" sz="800" dirty="0" err="1">
                <a:solidFill>
                  <a:schemeClr val="bg1"/>
                </a:solidFill>
              </a:rPr>
              <a:t>Freepik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https://www.freepik.com/free-vector/university-student-cap-mortar-board-diploma_1311234.htm#query=master&amp;position=0&amp;from_view=search&amp;track=sph</a:t>
            </a:r>
            <a:endParaRPr lang="en-DE" sz="8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00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CD9C319-51C4-4B3F-AEB3-47BB3616F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005B92D-72FE-4421-A555-8A4566B8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4166" r="16520" b="4170"/>
          <a:stretch/>
        </p:blipFill>
        <p:spPr>
          <a:xfrm>
            <a:off x="304800" y="285750"/>
            <a:ext cx="5609383" cy="62776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E9B138-B081-08B2-F3B5-A67ECA78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183" y="0"/>
            <a:ext cx="6274768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A099C1B-0EBB-4A82-AA39-89A595DACF4C}"/>
              </a:ext>
            </a:extLst>
          </p:cNvPr>
          <p:cNvSpPr/>
          <p:nvPr/>
        </p:nvSpPr>
        <p:spPr>
          <a:xfrm>
            <a:off x="6268720" y="643491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800" dirty="0">
                <a:solidFill>
                  <a:schemeClr val="bg1"/>
                </a:solidFill>
              </a:rPr>
              <a:t>Image by </a:t>
            </a:r>
            <a:r>
              <a:rPr lang="en-GB" sz="800" dirty="0" err="1">
                <a:solidFill>
                  <a:schemeClr val="bg1"/>
                </a:solidFill>
              </a:rPr>
              <a:t>Freepik</a:t>
            </a:r>
            <a:endParaRPr lang="en-GB" sz="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800" dirty="0">
                <a:solidFill>
                  <a:schemeClr val="bg1"/>
                </a:solidFill>
              </a:rPr>
              <a:t>https://www.freepik.com/free-vector/scrum-infographic_8966775.htm#query=scrum&amp;position=3&amp;from_view=search&amp;track=sph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129058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9756FA-1ACE-447E-8670-5BB5FC50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612" y="886264"/>
            <a:ext cx="3969067" cy="7626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I. Kick Off/ Planning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89105B-B5C0-44A4-AEEF-D58FD2EA1752}"/>
              </a:ext>
            </a:extLst>
          </p:cNvPr>
          <p:cNvSpPr txBox="1"/>
          <p:nvPr/>
        </p:nvSpPr>
        <p:spPr>
          <a:xfrm>
            <a:off x="7186613" y="1948367"/>
            <a:ext cx="44767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Teams bilden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Kanäle in Teams erstellen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Booklet in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Moodle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Einrichtung des Wissensspeichers in Teams 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ACB09-DB0F-FF52-B2B0-41CF53B9D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7" y="1003785"/>
            <a:ext cx="6330391" cy="49149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68706E0-3330-42D3-A1B5-E8619225EBB4}"/>
              </a:ext>
            </a:extLst>
          </p:cNvPr>
          <p:cNvSpPr/>
          <p:nvPr/>
        </p:nvSpPr>
        <p:spPr>
          <a:xfrm>
            <a:off x="436880" y="6218147"/>
            <a:ext cx="9072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Image by </a:t>
            </a:r>
            <a:r>
              <a:rPr lang="en-GB" sz="800" dirty="0" err="1">
                <a:solidFill>
                  <a:schemeClr val="bg1"/>
                </a:solidFill>
              </a:rPr>
              <a:t>pch.vector</a:t>
            </a:r>
            <a:r>
              <a:rPr lang="en-GB" sz="800" dirty="0">
                <a:solidFill>
                  <a:schemeClr val="bg1"/>
                </a:solidFill>
              </a:rPr>
              <a:t> on </a:t>
            </a:r>
            <a:r>
              <a:rPr lang="en-GB" sz="800" dirty="0" err="1">
                <a:solidFill>
                  <a:schemeClr val="bg1"/>
                </a:solidFill>
              </a:rPr>
              <a:t>Freepik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https://www.freepik.com/free-vector/happy-guy-developing-project-startup_12291068.htm#query=project%20start&amp;from_query=project%20kickoff&amp;position=2&amp;from_view=search&amp;track=sph</a:t>
            </a:r>
            <a:endParaRPr lang="en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7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7AF3D322AF444F9C3E5B0E5CBC360C" ma:contentTypeVersion="13" ma:contentTypeDescription="Ein neues Dokument erstellen." ma:contentTypeScope="" ma:versionID="cec507a5cb9a6225f8a6e037754fd833">
  <xsd:schema xmlns:xsd="http://www.w3.org/2001/XMLSchema" xmlns:xs="http://www.w3.org/2001/XMLSchema" xmlns:p="http://schemas.microsoft.com/office/2006/metadata/properties" xmlns:ns3="080ed3c3-2e96-4542-b393-873b5cbf78a8" xmlns:ns4="2476ee62-49ef-4c31-957f-d7c984f4cc42" targetNamespace="http://schemas.microsoft.com/office/2006/metadata/properties" ma:root="true" ma:fieldsID="28c178a0705eaf17aca14de5eae20aa2" ns3:_="" ns4:_="">
    <xsd:import namespace="080ed3c3-2e96-4542-b393-873b5cbf78a8"/>
    <xsd:import namespace="2476ee62-49ef-4c31-957f-d7c984f4cc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0ed3c3-2e96-4542-b393-873b5cbf78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6ee62-49ef-4c31-957f-d7c984f4cc4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30B07A-A31B-41D6-9DB9-A633FE398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0ed3c3-2e96-4542-b393-873b5cbf78a8"/>
    <ds:schemaRef ds:uri="2476ee62-49ef-4c31-957f-d7c984f4cc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217C59-2C01-463C-8661-96DF8D1722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96423B-41FD-4811-BE37-3CAF0FFDEBC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476ee62-49ef-4c31-957f-d7c984f4cc42"/>
    <ds:schemaRef ds:uri="080ed3c3-2e96-4542-b393-873b5cbf78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Microsoft Office PowerPoint</Application>
  <PresentationFormat>Breitbild</PresentationFormat>
  <Paragraphs>106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Proxima Nova</vt:lpstr>
      <vt:lpstr>Wingdings</vt:lpstr>
      <vt:lpstr>Wingdings 2</vt:lpstr>
      <vt:lpstr>Office</vt:lpstr>
      <vt:lpstr>PowerPoint-Präsentation</vt:lpstr>
      <vt:lpstr>PowerPoint-Präsentation</vt:lpstr>
      <vt:lpstr>PowerPoint-Präsentation</vt:lpstr>
      <vt:lpstr>PowerPoint-Präsentation</vt:lpstr>
      <vt:lpstr>Product Owner</vt:lpstr>
      <vt:lpstr>Team</vt:lpstr>
      <vt:lpstr>Captain/ EduScrum-Master</vt:lpstr>
      <vt:lpstr>PowerPoint-Präsentation</vt:lpstr>
      <vt:lpstr>I. Kick Off/ Planning</vt:lpstr>
      <vt:lpstr>PowerPoint-Präsentation</vt:lpstr>
      <vt:lpstr>III. Review</vt:lpstr>
      <vt:lpstr>IV. Retro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ist Scrum?</dc:title>
  <dc:creator>Weiler</dc:creator>
  <cp:lastModifiedBy>Velbinger, Jan (MK)</cp:lastModifiedBy>
  <cp:revision>16</cp:revision>
  <dcterms:created xsi:type="dcterms:W3CDTF">2020-10-07T15:46:57Z</dcterms:created>
  <dcterms:modified xsi:type="dcterms:W3CDTF">2023-05-30T11:42:41Z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0x010100227AF3D322AF444F9C3E5B0E5CBC360C</vt:lpwstr>
  </property>
</Properties>
</file>